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7.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966" r:id="rId5"/>
    <p:sldMasterId id="2147483730" r:id="rId6"/>
    <p:sldMasterId id="2147483792" r:id="rId7"/>
    <p:sldMasterId id="2147483804" r:id="rId8"/>
    <p:sldMasterId id="2147483691" r:id="rId9"/>
    <p:sldMasterId id="2147483985" r:id="rId10"/>
    <p:sldMasterId id="2147484013" r:id="rId11"/>
    <p:sldMasterId id="2147484023" r:id="rId12"/>
  </p:sldMasterIdLst>
  <p:notesMasterIdLst>
    <p:notesMasterId r:id="rId39"/>
  </p:notesMasterIdLst>
  <p:sldIdLst>
    <p:sldId id="2076138386" r:id="rId13"/>
    <p:sldId id="2076136683" r:id="rId14"/>
    <p:sldId id="2076138396" r:id="rId15"/>
    <p:sldId id="2076138511" r:id="rId16"/>
    <p:sldId id="2076138512" r:id="rId17"/>
    <p:sldId id="2076138398" r:id="rId18"/>
    <p:sldId id="2076138399" r:id="rId19"/>
    <p:sldId id="2076138400" r:id="rId20"/>
    <p:sldId id="2076138401" r:id="rId21"/>
    <p:sldId id="2076138493" r:id="rId22"/>
    <p:sldId id="2076136813" r:id="rId23"/>
    <p:sldId id="2076138499" r:id="rId24"/>
    <p:sldId id="2076136702" r:id="rId25"/>
    <p:sldId id="2076138505" r:id="rId26"/>
    <p:sldId id="2076138402" r:id="rId27"/>
    <p:sldId id="1255" r:id="rId28"/>
    <p:sldId id="2076136908" r:id="rId29"/>
    <p:sldId id="2076138405" r:id="rId30"/>
    <p:sldId id="2076136846" r:id="rId31"/>
    <p:sldId id="2076138510" r:id="rId32"/>
    <p:sldId id="2076138403" r:id="rId33"/>
    <p:sldId id="2076138404" r:id="rId34"/>
    <p:sldId id="2076138374" r:id="rId35"/>
    <p:sldId id="2076138509" r:id="rId36"/>
    <p:sldId id="2076136840" r:id="rId37"/>
    <p:sldId id="20761368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Anna" id="{3FD7489F-E5FA-461B-8BFB-91F351968F8A}">
          <p14:sldIdLst>
            <p14:sldId id="2076138386"/>
          </p14:sldIdLst>
        </p14:section>
        <p14:section name="Overview - Emily" id="{862102A5-81FA-4F68-AFA9-D920B570CC9B}">
          <p14:sldIdLst>
            <p14:sldId id="2076136683"/>
            <p14:sldId id="2076138396"/>
            <p14:sldId id="2076138511"/>
            <p14:sldId id="2076138512"/>
          </p14:sldIdLst>
        </p14:section>
        <p14:section name="Local - Alain" id="{9E13F288-B31D-4ACA-B309-BC1F1301C1EB}">
          <p14:sldIdLst>
            <p14:sldId id="2076138398"/>
            <p14:sldId id="2076138399"/>
            <p14:sldId id="2076138400"/>
            <p14:sldId id="2076138401"/>
            <p14:sldId id="2076138493"/>
            <p14:sldId id="2076136813"/>
          </p14:sldIdLst>
        </p14:section>
        <p14:section name="Zone - Emily" id="{C7877D88-71A3-4827-84AE-C339A81560F9}">
          <p14:sldIdLst>
            <p14:sldId id="2076138499"/>
            <p14:sldId id="2076136702"/>
            <p14:sldId id="2076138505"/>
            <p14:sldId id="2076138402"/>
          </p14:sldIdLst>
        </p14:section>
        <p14:section name="Geo - Anna" id="{D610D1A2-2FE5-4C79-8A60-CCF81FD9438F}">
          <p14:sldIdLst>
            <p14:sldId id="1255"/>
            <p14:sldId id="2076136908"/>
            <p14:sldId id="2076138405"/>
          </p14:sldIdLst>
        </p14:section>
        <p14:section name="Scenarios" id="{A4D29515-89F9-47F9-A10B-9526DBDFB532}">
          <p14:sldIdLst>
            <p14:sldId id="2076136846"/>
            <p14:sldId id="2076138510"/>
          </p14:sldIdLst>
        </p14:section>
        <p14:section name="Summary" id="{A5C862BB-7D57-479B-A58D-4DA1BB69ADB9}">
          <p14:sldIdLst>
            <p14:sldId id="2076138403"/>
            <p14:sldId id="2076138404"/>
            <p14:sldId id="2076138374"/>
          </p14:sldIdLst>
        </p14:section>
        <p14:section name="Appendix" id="{C575FB6C-D184-4DFA-A624-055437F46846}">
          <p14:sldIdLst>
            <p14:sldId id="2076138509"/>
            <p14:sldId id="2076136840"/>
            <p14:sldId id="20761368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4E41"/>
    <a:srgbClr val="B78556"/>
    <a:srgbClr val="FD8B8B"/>
    <a:srgbClr val="FC3E3E"/>
    <a:srgbClr val="990302"/>
    <a:srgbClr val="652906"/>
    <a:srgbClr val="49405E"/>
    <a:srgbClr val="A8A5D3"/>
    <a:srgbClr val="7F85A9"/>
    <a:srgbClr val="737A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67015" autoAdjust="0"/>
  </p:normalViewPr>
  <p:slideViewPr>
    <p:cSldViewPr snapToGrid="0">
      <p:cViewPr varScale="1">
        <p:scale>
          <a:sx n="48" d="100"/>
          <a:sy n="48" d="100"/>
        </p:scale>
        <p:origin x="1004" y="3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C2391-BBEF-4CCA-A173-F76EF2B804CB}" type="datetimeFigureOut">
              <a:rPr lang="en-US" smtClean="0"/>
              <a:t>10/21/2020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B786-2A9D-4964-97B2-536631C41FBA}" type="slidenum">
              <a:rPr lang="en-US" smtClean="0"/>
              <a:t>‹#›</a:t>
            </a:fld>
            <a:endParaRPr lang="en-US"/>
          </a:p>
        </p:txBody>
      </p:sp>
    </p:spTree>
    <p:extLst>
      <p:ext uri="{BB962C8B-B14F-4D97-AF65-F5344CB8AC3E}">
        <p14:creationId xmlns:p14="http://schemas.microsoft.com/office/powerpoint/2010/main" val="70305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Anna to lead</a:t>
            </a:r>
          </a:p>
          <a:p>
            <a:endParaRPr lang="en-US" b="1" dirty="0"/>
          </a:p>
          <a:p>
            <a:r>
              <a:rPr lang="en-US" b="1" dirty="0"/>
              <a:t>Alain to answer after 1 30 seconds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Emily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I will start this definition at an even higher level by first defining a region. An Azure </a:t>
            </a:r>
            <a:r>
              <a:rPr lang="en-US" sz="1200" b="1">
                <a:effectLst/>
                <a:latin typeface="Calibri" panose="020F0502020204030204" pitchFamily="34" charset="0"/>
                <a:ea typeface="Calibri" panose="020F0502020204030204" pitchFamily="34" charset="0"/>
                <a:cs typeface="Times New Roman" panose="02020603050405020304" pitchFamily="18" charset="0"/>
              </a:rPr>
              <a:t>region is a set of datacenters </a:t>
            </a:r>
            <a:r>
              <a:rPr lang="en-US" sz="1200">
                <a:effectLst/>
                <a:latin typeface="Calibri" panose="020F0502020204030204" pitchFamily="34" charset="0"/>
                <a:ea typeface="Calibri" panose="020F0502020204030204" pitchFamily="34" charset="0"/>
                <a:cs typeface="Times New Roman" panose="02020603050405020304" pitchFamily="18" charset="0"/>
              </a:rPr>
              <a:t>deployed within a </a:t>
            </a:r>
            <a:r>
              <a:rPr lang="en-US" sz="1200" b="1">
                <a:effectLst/>
                <a:latin typeface="Calibri" panose="020F0502020204030204" pitchFamily="34" charset="0"/>
                <a:ea typeface="Calibri" panose="020F0502020204030204" pitchFamily="34" charset="0"/>
                <a:cs typeface="Times New Roman" panose="02020603050405020304" pitchFamily="18" charset="0"/>
              </a:rPr>
              <a:t>latency-defined perimeter </a:t>
            </a:r>
            <a:r>
              <a:rPr lang="en-US" sz="1200">
                <a:effectLst/>
                <a:latin typeface="Calibri" panose="020F0502020204030204" pitchFamily="34" charset="0"/>
                <a:ea typeface="Calibri" panose="020F0502020204030204" pitchFamily="34" charset="0"/>
                <a:cs typeface="Times New Roman" panose="02020603050405020304" pitchFamily="18" charset="0"/>
              </a:rPr>
              <a:t>and </a:t>
            </a:r>
            <a:r>
              <a:rPr lang="en-US" sz="1200" b="1">
                <a:effectLst/>
                <a:latin typeface="Calibri" panose="020F0502020204030204" pitchFamily="34" charset="0"/>
                <a:ea typeface="Calibri" panose="020F0502020204030204" pitchFamily="34" charset="0"/>
                <a:cs typeface="Times New Roman" panose="02020603050405020304" pitchFamily="18" charset="0"/>
              </a:rPr>
              <a:t>connected through a dedicated regional low-latency network</a:t>
            </a:r>
            <a:r>
              <a:rPr lang="en-US" sz="120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Availability Zones are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unique and physically separate physical locations </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within an Azure region. To ensure resiliency, there's a minimum of three separate zones in all AZ enabled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Each zone is made up of one or more datacenters equipped </a:t>
            </a:r>
            <a:r>
              <a:rPr lang="en-US" sz="1200" b="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with independent power, cooling, and networking</a:t>
            </a: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Zone-redundant configurations are when the Azure platform automatically replicates your service across Availability Zones to protect from single-points-of-failure since one zone failing will not impact the availability of another zone. Azure SQL Database currently offers a zone redundant configuration for the Business Critical and Premium service tiers, lets dive into what this looks like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659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Emily</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dirty="0">
                <a:effectLst/>
                <a:latin typeface="Segoe UI" panose="020B0502040204020203" pitchFamily="34" charset="0"/>
              </a:rPr>
              <a:t>and </a:t>
            </a:r>
            <a:r>
              <a:rPr lang="en-US" sz="1100" b="0" i="0" dirty="0" err="1">
                <a:effectLst/>
                <a:latin typeface="Segoe UI" panose="020B0502040204020203" pitchFamily="34" charset="0"/>
              </a:rPr>
              <a:t>theres</a:t>
            </a:r>
            <a:r>
              <a:rPr lang="en-US" sz="1100" b="0" i="0" dirty="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Emily – not sure if you want to cover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black"/>
                </a:solidFill>
                <a:latin typeface="+mn-lt"/>
              </a:rPr>
              <a:t>Only business continuity SLA in the industry, </a:t>
            </a:r>
            <a:r>
              <a:rPr lang="en-US" sz="900" i="1" dirty="0">
                <a:solidFill>
                  <a:prstClr val="black"/>
                </a:solidFill>
                <a:latin typeface="+mn-lt"/>
              </a:rPr>
              <a:t>RTO &amp; RPO, 100% service credit</a:t>
            </a:r>
          </a:p>
          <a:p>
            <a:r>
              <a:rPr lang="en-US" sz="900" b="0" i="0" kern="1200" dirty="0">
                <a:solidFill>
                  <a:schemeClr val="tx1"/>
                </a:solidFill>
                <a:effectLst/>
                <a:latin typeface="Calibri Light" pitchFamily="34" charset="0"/>
                <a:ea typeface="+mn-ea"/>
                <a:cs typeface="+mn-cs"/>
              </a:rPr>
              <a:t>RPO stands for recovery </a:t>
            </a:r>
            <a:r>
              <a:rPr lang="en-US" sz="900" b="1" i="0" kern="1200" dirty="0">
                <a:solidFill>
                  <a:schemeClr val="tx1"/>
                </a:solidFill>
                <a:effectLst/>
                <a:latin typeface="Calibri Light" pitchFamily="34" charset="0"/>
                <a:ea typeface="+mn-ea"/>
                <a:cs typeface="+mn-cs"/>
              </a:rPr>
              <a:t>POINT</a:t>
            </a:r>
            <a:r>
              <a:rPr lang="en-US" sz="900" b="0" i="0" kern="1200" dirty="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dirty="0">
                <a:solidFill>
                  <a:schemeClr val="tx1"/>
                </a:solidFill>
                <a:effectLst/>
                <a:latin typeface="Calibri Light" pitchFamily="34" charset="0"/>
                <a:ea typeface="+mn-ea"/>
                <a:cs typeface="+mn-cs"/>
              </a:rPr>
              <a:t>RTO stands for recovery </a:t>
            </a:r>
            <a:r>
              <a:rPr lang="en-US" sz="900" b="1" i="0" kern="1200" dirty="0">
                <a:solidFill>
                  <a:schemeClr val="tx1"/>
                </a:solidFill>
                <a:effectLst/>
                <a:latin typeface="Calibri Light" pitchFamily="34" charset="0"/>
                <a:ea typeface="+mn-ea"/>
                <a:cs typeface="+mn-cs"/>
              </a:rPr>
              <a:t>TIME</a:t>
            </a:r>
            <a:r>
              <a:rPr lang="en-US" sz="900" b="0" i="0" kern="1200" dirty="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prstClr val="black"/>
              </a:solidFill>
              <a:latin typeface="+mn-lt"/>
            </a:endParaRPr>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043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Anna</a:t>
            </a:r>
            <a:endParaRPr lang="en-US" sz="1000" b="0">
              <a:effectLst/>
              <a:latin typeface="Segoe UI" panose="020B0502040204020203" pitchFamily="34" charset="0"/>
              <a:cs typeface="Segoe UI" panose="020B0502040204020203" pitchFamily="34" charset="0"/>
            </a:endParaRP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Anna</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72954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20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Anna to review</a:t>
            </a:r>
          </a:p>
          <a:p>
            <a:pPr marL="0" indent="0">
              <a:buFont typeface="Arial" panose="020B0604020202020204" pitchFamily="34" charset="0"/>
              <a:buNone/>
            </a:pPr>
            <a:r>
              <a:rPr lang="en-US" dirty="0"/>
              <a:t>-- then ask Emily if you have any tips?</a:t>
            </a:r>
          </a:p>
          <a:p>
            <a:pPr marL="0" indent="0">
              <a:buFont typeface="Arial" panose="020B0604020202020204" pitchFamily="34" charset="0"/>
              <a:buNone/>
            </a:pPr>
            <a:r>
              <a:rPr lang="en-US" dirty="0"/>
              <a:t>-- then ask Alain if you have any tips?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Decide if you need long-term backups</a:t>
            </a:r>
          </a:p>
          <a:p>
            <a:pPr marL="457200" indent="-457200">
              <a:buFont typeface="Arial" panose="020B0604020202020204" pitchFamily="34" charset="0"/>
              <a:buChar char="•"/>
            </a:pPr>
            <a:r>
              <a:rPr lang="en-US" dirty="0"/>
              <a:t>Decide on your RTO and RPO needs</a:t>
            </a:r>
          </a:p>
          <a:p>
            <a:pPr marL="457200" indent="-457200">
              <a:buFont typeface="Arial" panose="020B0604020202020204" pitchFamily="34" charset="0"/>
              <a:buChar char="•"/>
            </a:pPr>
            <a:r>
              <a:rPr lang="en-US" dirty="0"/>
              <a:t>Review the Azure SQL SLA</a:t>
            </a:r>
          </a:p>
          <a:p>
            <a:pPr marL="457200" indent="-457200">
              <a:buFont typeface="Arial" panose="020B0604020202020204" pitchFamily="34" charset="0"/>
              <a:buChar char="•"/>
            </a:pPr>
            <a:r>
              <a:rPr lang="en-US" dirty="0"/>
              <a:t>Do you need read replicas?</a:t>
            </a:r>
          </a:p>
          <a:p>
            <a:pPr marL="457200" indent="-457200">
              <a:buFont typeface="Arial" panose="020B0604020202020204" pitchFamily="34" charset="0"/>
              <a:buChar char="•"/>
            </a:pPr>
            <a:r>
              <a:rPr lang="en-US" dirty="0"/>
              <a:t>Do you need Availability Zones?</a:t>
            </a:r>
          </a:p>
          <a:p>
            <a:pPr marL="457200" indent="-457200">
              <a:buFont typeface="Arial" panose="020B0604020202020204" pitchFamily="34" charset="0"/>
              <a:buChar char="•"/>
            </a:pPr>
            <a:r>
              <a:rPr lang="en-US" dirty="0"/>
              <a:t>Do you need geo HADR or Failover Groups?– TODO: Need to add in some detailed notes here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Anna to explain agenda and pass over to Emily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Intro – Anna – 2-3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 – Emily - 10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Local – Alain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Zone – Emily – 15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Geo – Anna – 10 min</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Scenarios – 5 min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200" dirty="0">
                <a:gradFill>
                  <a:gsLst>
                    <a:gs pos="2917">
                      <a:prstClr val="white"/>
                    </a:gs>
                    <a:gs pos="30000">
                      <a:prstClr val="white"/>
                    </a:gs>
                  </a:gsLst>
                  <a:lin ang="5400000" scaled="0"/>
                </a:gradFill>
                <a:latin typeface="Segoe UI"/>
              </a:rPr>
              <a:t>Summary – Anna – 5 min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TBD</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err="1">
                <a:solidFill>
                  <a:schemeClr val="tx1"/>
                </a:solidFill>
                <a:latin typeface="Segoe UI Light"/>
                <a:cs typeface="Segoe UI Light"/>
              </a:rPr>
              <a:t>az</a:t>
            </a:r>
            <a:r>
              <a:rPr lang="en-US" sz="850" kern="1200">
                <a:solidFill>
                  <a:schemeClr val="tx1"/>
                </a:solidFill>
                <a:latin typeface="Segoe UI Light"/>
                <a:cs typeface="Segoe UI Light"/>
              </a:rPr>
              <a:t>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0740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8747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9255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2823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03B786-2A9D-4964-97B2-536631C41F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075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Images from docs </a:t>
            </a:r>
            <a:r>
              <a:rPr lang="en-US" sz="900" dirty="0">
                <a:hlinkClick r:id="rId3"/>
              </a:rPr>
              <a:t>https://docs.microsoft.com/en-us/azure/sql-database/sql-database-high-availability</a:t>
            </a:r>
            <a:endParaRPr lang="en-US" sz="900" dirty="0"/>
          </a:p>
          <a:p>
            <a:endParaRPr lang="en-US" sz="900" b="0" dirty="0"/>
          </a:p>
          <a:p>
            <a:r>
              <a:rPr lang="en-US" sz="900" b="0" dirty="0"/>
              <a:t>Notes:</a:t>
            </a:r>
          </a:p>
          <a:p>
            <a:endParaRPr lang="en-US" sz="900" b="0" dirty="0"/>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Force failover using </a:t>
            </a:r>
            <a:r>
              <a:rPr lang="en-US" sz="2000" dirty="0" err="1">
                <a:gradFill>
                  <a:gsLst>
                    <a:gs pos="2917">
                      <a:schemeClr val="tx1"/>
                    </a:gs>
                    <a:gs pos="30000">
                      <a:schemeClr val="tx1"/>
                    </a:gs>
                  </a:gsLst>
                  <a:lin ang="5400000" scaled="0"/>
                </a:gradFill>
              </a:rPr>
              <a:t>Powershell</a:t>
            </a:r>
            <a:r>
              <a:rPr lang="en-US" sz="2000" dirty="0">
                <a:gradFill>
                  <a:gsLst>
                    <a:gs pos="2917">
                      <a:schemeClr val="tx1"/>
                    </a:gs>
                    <a:gs pos="30000">
                      <a:schemeClr val="tx1"/>
                    </a:gs>
                  </a:gsLst>
                  <a:lin ang="5400000" scaled="0"/>
                </a:gradFill>
              </a:rPr>
              <a:t> (see more at </a:t>
            </a:r>
            <a:r>
              <a:rPr lang="en-US" sz="2000" dirty="0">
                <a:hlinkClick r:id="rId4"/>
              </a:rPr>
              <a:t>https://docs.microsoft.com/en-us/powershell/module/az.sql/invoke-azsqldatabasefailover?view=azps-3.8.0</a:t>
            </a:r>
            <a:r>
              <a:rPr lang="en-US" sz="2000" dirty="0"/>
              <a:t>) or REST. There are limits on how often you can do this.</a:t>
            </a:r>
            <a:endParaRPr lang="en-US" sz="20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dirty="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dirty="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Alain</a:t>
            </a:r>
          </a:p>
          <a:p>
            <a:endParaRPr lang="en-US" sz="900" b="0" dirty="0"/>
          </a:p>
          <a:p>
            <a:r>
              <a:rPr lang="en-US" sz="900" b="0" dirty="0"/>
              <a:t>Image comes from </a:t>
            </a:r>
            <a:r>
              <a:rPr lang="en-US" sz="900" dirty="0">
                <a:hlinkClick r:id="rId3"/>
              </a:rPr>
              <a:t>https://docs.microsoft.com/en-us/azure/sql-database/sql-database-high-availability#premium-and-business-critical-service-tier-availability</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Four replicas kept available</a:t>
            </a:r>
          </a:p>
          <a:p>
            <a:endParaRPr lang="en-US" sz="900" dirty="0"/>
          </a:p>
          <a:p>
            <a:r>
              <a:rPr lang="en-US" sz="900" dirty="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dirty="0"/>
          </a:p>
          <a:p>
            <a:r>
              <a:rPr lang="en-US" sz="900" b="0" dirty="0"/>
              <a:t>This is a big difference from default configuration of AGs with SQL Server</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accent3"/>
              </a:solidFill>
            </a:endParaRPr>
          </a:p>
          <a:p>
            <a:r>
              <a:rPr lang="en-US" sz="882" b="0" i="0" kern="1200" dirty="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a:t>
            </a:r>
          </a:p>
          <a:p>
            <a:endParaRPr lang="en-US">
              <a:hlinkClick r:id="rId3"/>
            </a:endParaRPr>
          </a:p>
          <a:p>
            <a:r>
              <a:rPr lang="en-US">
                <a:hlinkClick r:id="rId3"/>
              </a:rPr>
              <a:t>https://github.com/microsoft/sqlworkshops-azuresqlworkshop/blob/master/azuresqlworkshop/05-Availability/basic-ha/basic-ha.ipynb</a:t>
            </a:r>
            <a:endParaRPr lang="en-US"/>
          </a:p>
          <a:p>
            <a:r>
              <a:rPr lang="en-US"/>
              <a:t>Need to have a BC and GP database deployed in order to do side by side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10/21/2020 7:50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1783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Alain</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40.xml"/><Relationship Id="rId4" Type="http://schemas.openxmlformats.org/officeDocument/2006/relationships/image" Target="../media/image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5.xml"/><Relationship Id="rId1" Type="http://schemas.openxmlformats.org/officeDocument/2006/relationships/tags" Target="../tags/tag41.xml"/><Relationship Id="rId4" Type="http://schemas.openxmlformats.org/officeDocument/2006/relationships/image" Target="../media/image3.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ags" Target="../tags/tag42.xml"/><Relationship Id="rId4" Type="http://schemas.openxmlformats.org/officeDocument/2006/relationships/image" Target="../media/image6.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5.xml"/><Relationship Id="rId1" Type="http://schemas.openxmlformats.org/officeDocument/2006/relationships/tags" Target="../tags/tag43.xml"/><Relationship Id="rId4"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4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46.xml"/><Relationship Id="rId4" Type="http://schemas.openxmlformats.org/officeDocument/2006/relationships/image" Target="../media/image2.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5.xml"/><Relationship Id="rId1" Type="http://schemas.openxmlformats.org/officeDocument/2006/relationships/tags" Target="../tags/tag47.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8.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49.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0.xml"/></Relationships>
</file>

<file path=ppt/slideLayouts/_rels/slideLayout15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2.xml"/></Relationships>
</file>

<file path=ppt/slideLayouts/_rels/slideLayout1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5.xml"/><Relationship Id="rId1" Type="http://schemas.openxmlformats.org/officeDocument/2006/relationships/tags" Target="../tags/tag57.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59.xml"/></Relationships>
</file>

<file path=ppt/slideLayouts/_rels/slideLayout16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16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16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1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7.xml"/><Relationship Id="rId1" Type="http://schemas.openxmlformats.org/officeDocument/2006/relationships/tags" Target="../tags/tag7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jpe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38.xml"/><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3" Type="http://schemas.openxmlformats.org/officeDocument/2006/relationships/image" Target="../media/image28.svg"/><Relationship Id="rId21" Type="http://schemas.openxmlformats.org/officeDocument/2006/relationships/image" Target="../media/image46.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00905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3369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278997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220459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15678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835746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414087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529619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420984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05710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969709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88850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643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997043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78479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730362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629117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63738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710040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5112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1127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8557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378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791423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181275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5659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374474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332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974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35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12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16934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74967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F70-B177-4FB8-A3CB-7D67DB573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F5DF1C-422B-4873-AFB0-49607F0988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F7538-546B-4796-BBF4-B6DAB9604225}"/>
              </a:ext>
            </a:extLst>
          </p:cNvPr>
          <p:cNvSpPr>
            <a:spLocks noGrp="1"/>
          </p:cNvSpPr>
          <p:nvPr>
            <p:ph type="dt" sz="half" idx="10"/>
          </p:nvPr>
        </p:nvSpPr>
        <p:spPr/>
        <p:txBody>
          <a:bodyPr/>
          <a:lstStyle/>
          <a:p>
            <a:fld id="{CA69E166-F408-4B1E-9DBF-204E346F6640}" type="datetimeFigureOut">
              <a:rPr lang="en-US" smtClean="0"/>
              <a:t>10/21/2020</a:t>
            </a:fld>
            <a:endParaRPr lang="en-US"/>
          </a:p>
        </p:txBody>
      </p:sp>
      <p:sp>
        <p:nvSpPr>
          <p:cNvPr id="5" name="Footer Placeholder 4">
            <a:extLst>
              <a:ext uri="{FF2B5EF4-FFF2-40B4-BE49-F238E27FC236}">
                <a16:creationId xmlns:a16="http://schemas.microsoft.com/office/drawing/2014/main" id="{9BDEF760-CCB8-4FF0-861C-9544BAC67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F9B6C-25D0-4752-A648-2E6FC094824E}"/>
              </a:ext>
            </a:extLst>
          </p:cNvPr>
          <p:cNvSpPr>
            <a:spLocks noGrp="1"/>
          </p:cNvSpPr>
          <p:nvPr>
            <p:ph type="sldNum" sz="quarter" idx="12"/>
          </p:nvPr>
        </p:nvSpPr>
        <p:spPr/>
        <p:txBody>
          <a:bodyPr/>
          <a:lstStyle/>
          <a:p>
            <a:fld id="{D6103D0B-4410-4C57-ACBA-2B542F217CD4}" type="slidenum">
              <a:rPr lang="en-US" smtClean="0"/>
              <a:t>‹#›</a:t>
            </a:fld>
            <a:endParaRPr lang="en-US"/>
          </a:p>
        </p:txBody>
      </p:sp>
    </p:spTree>
    <p:extLst>
      <p:ext uri="{BB962C8B-B14F-4D97-AF65-F5344CB8AC3E}">
        <p14:creationId xmlns:p14="http://schemas.microsoft.com/office/powerpoint/2010/main" val="3777696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209428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22409"/>
            <a:ext cx="4167887" cy="1311128"/>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699"/>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193899"/>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172698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059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9780046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E8D1B-9863-4426-9EEC-655F6CE61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D0F08E-BDF8-4948-BB04-6EFAE098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6CC8D-093C-464A-A261-A6080D974E5B}"/>
              </a:ext>
            </a:extLst>
          </p:cNvPr>
          <p:cNvSpPr>
            <a:spLocks noGrp="1"/>
          </p:cNvSpPr>
          <p:nvPr>
            <p:ph type="dt" sz="half" idx="10"/>
          </p:nvPr>
        </p:nvSpPr>
        <p:spPr>
          <a:xfrm>
            <a:off x="838200" y="6418873"/>
            <a:ext cx="2743200" cy="365125"/>
          </a:xfrm>
        </p:spPr>
        <p:txBody>
          <a:bodyPr/>
          <a:lstStyle/>
          <a:p>
            <a:fld id="{829E3B6D-4A29-41B8-B8EB-5A0DC8DE1ACA}" type="datetime1">
              <a:rPr lang="en-US" smtClean="0"/>
              <a:t>10/21/2020</a:t>
            </a:fld>
            <a:endParaRPr lang="en-US"/>
          </a:p>
        </p:txBody>
      </p:sp>
      <p:sp>
        <p:nvSpPr>
          <p:cNvPr id="5" name="Footer Placeholder 4">
            <a:extLst>
              <a:ext uri="{FF2B5EF4-FFF2-40B4-BE49-F238E27FC236}">
                <a16:creationId xmlns:a16="http://schemas.microsoft.com/office/drawing/2014/main" id="{E161705A-E5B3-4B02-9B5E-D0C91B31E228}"/>
              </a:ext>
            </a:extLst>
          </p:cNvPr>
          <p:cNvSpPr>
            <a:spLocks noGrp="1"/>
          </p:cNvSpPr>
          <p:nvPr>
            <p:ph type="ftr" sz="quarter" idx="11"/>
          </p:nvPr>
        </p:nvSpPr>
        <p:spPr>
          <a:xfrm>
            <a:off x="4038600" y="6418873"/>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0BB03F11-8B64-4D36-8D0E-2665909276B7}"/>
              </a:ext>
            </a:extLst>
          </p:cNvPr>
          <p:cNvSpPr>
            <a:spLocks noGrp="1"/>
          </p:cNvSpPr>
          <p:nvPr>
            <p:ph type="sldNum" sz="quarter" idx="12"/>
          </p:nvPr>
        </p:nvSpPr>
        <p:spPr>
          <a:xfrm>
            <a:off x="8610600" y="6418873"/>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98541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10/21/2020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6781235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142A-2F35-47E2-B993-1780B7A506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0881B-9B3C-4C3C-BDF8-1D1FA0798C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A75D5-DD63-484C-98BF-2650EBD6D9C1}"/>
              </a:ext>
            </a:extLst>
          </p:cNvPr>
          <p:cNvSpPr>
            <a:spLocks noGrp="1"/>
          </p:cNvSpPr>
          <p:nvPr>
            <p:ph type="dt" sz="half" idx="10"/>
          </p:nvPr>
        </p:nvSpPr>
        <p:spPr>
          <a:xfrm>
            <a:off x="838200" y="6403242"/>
            <a:ext cx="2743200" cy="365125"/>
          </a:xfrm>
        </p:spPr>
        <p:txBody>
          <a:bodyPr/>
          <a:lstStyle/>
          <a:p>
            <a:fld id="{77E4427F-9B9C-437B-99C0-B3FAFABAC035}" type="datetime1">
              <a:rPr lang="en-US" smtClean="0"/>
              <a:t>10/21/2020</a:t>
            </a:fld>
            <a:endParaRPr lang="en-US"/>
          </a:p>
        </p:txBody>
      </p:sp>
      <p:sp>
        <p:nvSpPr>
          <p:cNvPr id="5" name="Footer Placeholder 4">
            <a:extLst>
              <a:ext uri="{FF2B5EF4-FFF2-40B4-BE49-F238E27FC236}">
                <a16:creationId xmlns:a16="http://schemas.microsoft.com/office/drawing/2014/main" id="{588BDFD2-C0BB-4867-B80B-41C0896EA025}"/>
              </a:ext>
            </a:extLst>
          </p:cNvPr>
          <p:cNvSpPr>
            <a:spLocks noGrp="1"/>
          </p:cNvSpPr>
          <p:nvPr>
            <p:ph type="ftr" sz="quarter" idx="11"/>
          </p:nvPr>
        </p:nvSpPr>
        <p:spPr>
          <a:xfrm>
            <a:off x="4038600" y="6403242"/>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6C4E62EF-57C2-47BF-A296-B7CF78C10B36}"/>
              </a:ext>
            </a:extLst>
          </p:cNvPr>
          <p:cNvSpPr>
            <a:spLocks noGrp="1"/>
          </p:cNvSpPr>
          <p:nvPr>
            <p:ph type="sldNum" sz="quarter" idx="12"/>
          </p:nvPr>
        </p:nvSpPr>
        <p:spPr>
          <a:xfrm>
            <a:off x="8610600" y="6403242"/>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2048031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E56BF2-59F3-43D3-ABB9-D8052F35FD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8E1D-C8D7-4E61-8432-6A070EFF8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216D2E-3C11-479E-A103-FD52959FC1D2}"/>
              </a:ext>
            </a:extLst>
          </p:cNvPr>
          <p:cNvSpPr>
            <a:spLocks noGrp="1"/>
          </p:cNvSpPr>
          <p:nvPr>
            <p:ph type="dt" sz="half" idx="10"/>
          </p:nvPr>
        </p:nvSpPr>
        <p:spPr/>
        <p:txBody>
          <a:bodyPr/>
          <a:lstStyle/>
          <a:p>
            <a:fld id="{FA133157-F6C7-4042-8E9E-492EC185C9A6}" type="datetime1">
              <a:rPr lang="en-US" smtClean="0"/>
              <a:t>10/21/2020</a:t>
            </a:fld>
            <a:endParaRPr lang="en-US"/>
          </a:p>
        </p:txBody>
      </p:sp>
      <p:sp>
        <p:nvSpPr>
          <p:cNvPr id="6" name="Footer Placeholder 5">
            <a:extLst>
              <a:ext uri="{FF2B5EF4-FFF2-40B4-BE49-F238E27FC236}">
                <a16:creationId xmlns:a16="http://schemas.microsoft.com/office/drawing/2014/main" id="{FF43C450-A32B-47F4-830C-5BDD2FC6D153}"/>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6A8AF6D2-4F84-4C51-8A96-BF94B96104C2}"/>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8" name="Title 1">
            <a:extLst>
              <a:ext uri="{FF2B5EF4-FFF2-40B4-BE49-F238E27FC236}">
                <a16:creationId xmlns:a16="http://schemas.microsoft.com/office/drawing/2014/main" id="{B1C43F9A-408C-42A3-8BCA-55C7FC04B56B}"/>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25547622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5CC-29E9-45C7-815A-93F95E426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E7FBC5-C47F-4728-8884-AC4D6CF2DC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37EC43-1F47-4C68-BC2C-7ECD786CCB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92CA40-7745-4CF4-B859-C716AA490D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3B7E57-73C9-4D66-8119-9C73506A11C3}"/>
              </a:ext>
            </a:extLst>
          </p:cNvPr>
          <p:cNvSpPr>
            <a:spLocks noGrp="1"/>
          </p:cNvSpPr>
          <p:nvPr>
            <p:ph type="dt" sz="half" idx="10"/>
          </p:nvPr>
        </p:nvSpPr>
        <p:spPr/>
        <p:txBody>
          <a:bodyPr/>
          <a:lstStyle/>
          <a:p>
            <a:fld id="{12F34646-66AC-4B06-A8AC-71DFF0D4F4DE}" type="datetime1">
              <a:rPr lang="en-US" smtClean="0"/>
              <a:t>10/21/2020</a:t>
            </a:fld>
            <a:endParaRPr lang="en-US"/>
          </a:p>
        </p:txBody>
      </p:sp>
      <p:sp>
        <p:nvSpPr>
          <p:cNvPr id="8" name="Footer Placeholder 7">
            <a:extLst>
              <a:ext uri="{FF2B5EF4-FFF2-40B4-BE49-F238E27FC236}">
                <a16:creationId xmlns:a16="http://schemas.microsoft.com/office/drawing/2014/main" id="{6D13FBF8-140D-42A1-8EC0-6F08C1E088CE}"/>
              </a:ext>
            </a:extLst>
          </p:cNvPr>
          <p:cNvSpPr>
            <a:spLocks noGrp="1"/>
          </p:cNvSpPr>
          <p:nvPr>
            <p:ph type="ftr" sz="quarter" idx="11"/>
          </p:nvPr>
        </p:nvSpPr>
        <p:spPr/>
        <p:txBody>
          <a:bodyPr/>
          <a:lstStyle/>
          <a:p>
            <a:r>
              <a:rPr lang="en-US"/>
              <a:t>Microsoft Confidential – distributed under NDA</a:t>
            </a:r>
          </a:p>
        </p:txBody>
      </p:sp>
      <p:sp>
        <p:nvSpPr>
          <p:cNvPr id="9" name="Slide Number Placeholder 8">
            <a:extLst>
              <a:ext uri="{FF2B5EF4-FFF2-40B4-BE49-F238E27FC236}">
                <a16:creationId xmlns:a16="http://schemas.microsoft.com/office/drawing/2014/main" id="{10F3C395-73A8-4746-B594-04109E164FFC}"/>
              </a:ext>
            </a:extLst>
          </p:cNvPr>
          <p:cNvSpPr>
            <a:spLocks noGrp="1"/>
          </p:cNvSpPr>
          <p:nvPr>
            <p:ph type="sldNum" sz="quarter" idx="12"/>
          </p:nvPr>
        </p:nvSpPr>
        <p:spPr/>
        <p:txBody>
          <a:bodyPr/>
          <a:lstStyle/>
          <a:p>
            <a:fld id="{11C2705A-8B10-48AD-867E-31A6C7C9622F}" type="slidenum">
              <a:rPr lang="en-US" smtClean="0"/>
              <a:t>‹#›</a:t>
            </a:fld>
            <a:endParaRPr lang="en-US"/>
          </a:p>
        </p:txBody>
      </p:sp>
      <p:sp>
        <p:nvSpPr>
          <p:cNvPr id="10" name="Title 1">
            <a:extLst>
              <a:ext uri="{FF2B5EF4-FFF2-40B4-BE49-F238E27FC236}">
                <a16:creationId xmlns:a16="http://schemas.microsoft.com/office/drawing/2014/main" id="{4DD56568-1E85-40F3-9AE0-9EE9273ABD88}"/>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37424303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52EB-692A-49FB-8365-DD81FE5F3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6C7F70-FEAC-49B3-A240-250E21AAE8B3}"/>
              </a:ext>
            </a:extLst>
          </p:cNvPr>
          <p:cNvSpPr>
            <a:spLocks noGrp="1"/>
          </p:cNvSpPr>
          <p:nvPr>
            <p:ph type="dt" sz="half" idx="10"/>
          </p:nvPr>
        </p:nvSpPr>
        <p:spPr/>
        <p:txBody>
          <a:bodyPr/>
          <a:lstStyle/>
          <a:p>
            <a:fld id="{19445C20-9A37-4D1F-9611-F1A0FD05FA67}" type="datetime1">
              <a:rPr lang="en-US" smtClean="0"/>
              <a:t>10/21/2020</a:t>
            </a:fld>
            <a:endParaRPr lang="en-US"/>
          </a:p>
        </p:txBody>
      </p:sp>
      <p:sp>
        <p:nvSpPr>
          <p:cNvPr id="4" name="Footer Placeholder 3">
            <a:extLst>
              <a:ext uri="{FF2B5EF4-FFF2-40B4-BE49-F238E27FC236}">
                <a16:creationId xmlns:a16="http://schemas.microsoft.com/office/drawing/2014/main" id="{1C4DD3E1-DFE2-483D-9463-99BF3C9735FA}"/>
              </a:ext>
            </a:extLst>
          </p:cNvPr>
          <p:cNvSpPr>
            <a:spLocks noGrp="1"/>
          </p:cNvSpPr>
          <p:nvPr>
            <p:ph type="ftr" sz="quarter" idx="11"/>
          </p:nvPr>
        </p:nvSpPr>
        <p:spPr/>
        <p:txBody>
          <a:bodyPr/>
          <a:lstStyle/>
          <a:p>
            <a:r>
              <a:rPr lang="en-US"/>
              <a:t>Microsoft Confidential – distributed under NDA</a:t>
            </a:r>
          </a:p>
        </p:txBody>
      </p:sp>
      <p:sp>
        <p:nvSpPr>
          <p:cNvPr id="5" name="Slide Number Placeholder 4">
            <a:extLst>
              <a:ext uri="{FF2B5EF4-FFF2-40B4-BE49-F238E27FC236}">
                <a16:creationId xmlns:a16="http://schemas.microsoft.com/office/drawing/2014/main" id="{D8259AC3-DCDD-42E1-B22E-70BAAB8A9531}"/>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4808667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CB9092-E95A-4335-9FC0-5D2659F08FEA}"/>
              </a:ext>
            </a:extLst>
          </p:cNvPr>
          <p:cNvSpPr>
            <a:spLocks noGrp="1"/>
          </p:cNvSpPr>
          <p:nvPr>
            <p:ph type="dt" sz="half" idx="10"/>
          </p:nvPr>
        </p:nvSpPr>
        <p:spPr/>
        <p:txBody>
          <a:bodyPr/>
          <a:lstStyle/>
          <a:p>
            <a:fld id="{A57DC79B-B1AC-4A56-9D98-D7EC9509B515}" type="datetime1">
              <a:rPr lang="en-US" smtClean="0"/>
              <a:t>10/21/2020</a:t>
            </a:fld>
            <a:endParaRPr lang="en-US"/>
          </a:p>
        </p:txBody>
      </p:sp>
      <p:sp>
        <p:nvSpPr>
          <p:cNvPr id="3" name="Footer Placeholder 2">
            <a:extLst>
              <a:ext uri="{FF2B5EF4-FFF2-40B4-BE49-F238E27FC236}">
                <a16:creationId xmlns:a16="http://schemas.microsoft.com/office/drawing/2014/main" id="{55F8D23C-2935-4142-9C30-D732CD44EC5B}"/>
              </a:ext>
            </a:extLst>
          </p:cNvPr>
          <p:cNvSpPr>
            <a:spLocks noGrp="1"/>
          </p:cNvSpPr>
          <p:nvPr>
            <p:ph type="ftr" sz="quarter" idx="11"/>
          </p:nvPr>
        </p:nvSpPr>
        <p:spPr/>
        <p:txBody>
          <a:bodyPr/>
          <a:lstStyle/>
          <a:p>
            <a:r>
              <a:rPr lang="en-US"/>
              <a:t>Microsoft Confidential – distributed under NDA</a:t>
            </a:r>
          </a:p>
        </p:txBody>
      </p:sp>
      <p:sp>
        <p:nvSpPr>
          <p:cNvPr id="4" name="Slide Number Placeholder 3">
            <a:extLst>
              <a:ext uri="{FF2B5EF4-FFF2-40B4-BE49-F238E27FC236}">
                <a16:creationId xmlns:a16="http://schemas.microsoft.com/office/drawing/2014/main" id="{8E5A2BDE-AA3B-4AFD-9315-54CEA20CD01F}"/>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096219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8479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9CC-D2D7-4BC4-B46F-FE47E54233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0A8246-3DE7-478B-93C7-1063C55B2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56CA7-4E66-4714-A16E-6F996FDC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02066-2DE2-4828-805F-3B83332DBBB0}"/>
              </a:ext>
            </a:extLst>
          </p:cNvPr>
          <p:cNvSpPr>
            <a:spLocks noGrp="1"/>
          </p:cNvSpPr>
          <p:nvPr>
            <p:ph type="dt" sz="half" idx="10"/>
          </p:nvPr>
        </p:nvSpPr>
        <p:spPr/>
        <p:txBody>
          <a:bodyPr/>
          <a:lstStyle/>
          <a:p>
            <a:fld id="{0C4ABFF0-A447-43B1-8D59-F4EA4B32826B}" type="datetime1">
              <a:rPr lang="en-US" smtClean="0"/>
              <a:t>10/21/2020</a:t>
            </a:fld>
            <a:endParaRPr lang="en-US"/>
          </a:p>
        </p:txBody>
      </p:sp>
      <p:sp>
        <p:nvSpPr>
          <p:cNvPr id="6" name="Footer Placeholder 5">
            <a:extLst>
              <a:ext uri="{FF2B5EF4-FFF2-40B4-BE49-F238E27FC236}">
                <a16:creationId xmlns:a16="http://schemas.microsoft.com/office/drawing/2014/main" id="{9CA1536D-2CEB-4C4D-A8A5-F9ACAF0355AE}"/>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01068026-5847-4111-8BE0-F1353A792D4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8821772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C062-6AEC-4D74-8AEF-B9FA2F238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FB1829-F9A4-419D-9B01-A6E73D94A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C908775-9CB7-4336-BFC6-7281C4A03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23314-101B-4B92-A130-0A93697FC590}"/>
              </a:ext>
            </a:extLst>
          </p:cNvPr>
          <p:cNvSpPr>
            <a:spLocks noGrp="1"/>
          </p:cNvSpPr>
          <p:nvPr>
            <p:ph type="dt" sz="half" idx="10"/>
          </p:nvPr>
        </p:nvSpPr>
        <p:spPr/>
        <p:txBody>
          <a:bodyPr/>
          <a:lstStyle/>
          <a:p>
            <a:fld id="{254190E7-786A-47DB-9953-652A1BCBDB57}" type="datetime1">
              <a:rPr lang="en-US" smtClean="0"/>
              <a:t>10/21/2020</a:t>
            </a:fld>
            <a:endParaRPr lang="en-US"/>
          </a:p>
        </p:txBody>
      </p:sp>
      <p:sp>
        <p:nvSpPr>
          <p:cNvPr id="6" name="Footer Placeholder 5">
            <a:extLst>
              <a:ext uri="{FF2B5EF4-FFF2-40B4-BE49-F238E27FC236}">
                <a16:creationId xmlns:a16="http://schemas.microsoft.com/office/drawing/2014/main" id="{EF5D4001-36EE-41EB-B300-5212577EAC8A}"/>
              </a:ext>
            </a:extLst>
          </p:cNvPr>
          <p:cNvSpPr>
            <a:spLocks noGrp="1"/>
          </p:cNvSpPr>
          <p:nvPr>
            <p:ph type="ftr" sz="quarter" idx="11"/>
          </p:nvPr>
        </p:nvSpPr>
        <p:spPr/>
        <p:txBody>
          <a:bodyPr/>
          <a:lstStyle/>
          <a:p>
            <a:r>
              <a:rPr lang="en-US"/>
              <a:t>Microsoft Confidential – distributed under NDA</a:t>
            </a:r>
          </a:p>
        </p:txBody>
      </p:sp>
      <p:sp>
        <p:nvSpPr>
          <p:cNvPr id="7" name="Slide Number Placeholder 6">
            <a:extLst>
              <a:ext uri="{FF2B5EF4-FFF2-40B4-BE49-F238E27FC236}">
                <a16:creationId xmlns:a16="http://schemas.microsoft.com/office/drawing/2014/main" id="{CE9B290B-01E5-45AF-9851-356C52FCB722}"/>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5193477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C0D8-C97D-4CB2-ABF4-DE49AA4E87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CF05F9-1DCC-49CF-BC37-B726299834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3F30-1DA6-42CA-B288-AD53CA8D6973}"/>
              </a:ext>
            </a:extLst>
          </p:cNvPr>
          <p:cNvSpPr>
            <a:spLocks noGrp="1"/>
          </p:cNvSpPr>
          <p:nvPr>
            <p:ph type="dt" sz="half" idx="10"/>
          </p:nvPr>
        </p:nvSpPr>
        <p:spPr/>
        <p:txBody>
          <a:bodyPr/>
          <a:lstStyle/>
          <a:p>
            <a:fld id="{C444A0CF-5DC2-4370-B1DE-9C32CF74D03F}" type="datetime1">
              <a:rPr lang="en-US" smtClean="0"/>
              <a:t>10/21/2020</a:t>
            </a:fld>
            <a:endParaRPr lang="en-US"/>
          </a:p>
        </p:txBody>
      </p:sp>
      <p:sp>
        <p:nvSpPr>
          <p:cNvPr id="5" name="Footer Placeholder 4">
            <a:extLst>
              <a:ext uri="{FF2B5EF4-FFF2-40B4-BE49-F238E27FC236}">
                <a16:creationId xmlns:a16="http://schemas.microsoft.com/office/drawing/2014/main" id="{E902AFB0-A866-4B07-8844-3283F9144D43}"/>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B3382416-2E91-468D-BDA1-63C554620045}"/>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419901338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643B0-F0BC-46A5-AB69-C00350D39A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3401DB-9F28-4537-9F27-5B3B92867D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1A9EAE-AAD7-4284-A9FB-9522DFF946E0}"/>
              </a:ext>
            </a:extLst>
          </p:cNvPr>
          <p:cNvSpPr>
            <a:spLocks noGrp="1"/>
          </p:cNvSpPr>
          <p:nvPr>
            <p:ph type="dt" sz="half" idx="10"/>
          </p:nvPr>
        </p:nvSpPr>
        <p:spPr/>
        <p:txBody>
          <a:bodyPr/>
          <a:lstStyle/>
          <a:p>
            <a:fld id="{1E2DF084-C5DA-48D7-9457-D8628EC09C59}" type="datetime1">
              <a:rPr lang="en-US" smtClean="0"/>
              <a:t>10/21/2020</a:t>
            </a:fld>
            <a:endParaRPr lang="en-US"/>
          </a:p>
        </p:txBody>
      </p:sp>
      <p:sp>
        <p:nvSpPr>
          <p:cNvPr id="5" name="Footer Placeholder 4">
            <a:extLst>
              <a:ext uri="{FF2B5EF4-FFF2-40B4-BE49-F238E27FC236}">
                <a16:creationId xmlns:a16="http://schemas.microsoft.com/office/drawing/2014/main" id="{47E6C9F6-604B-4582-8945-4C171603808D}"/>
              </a:ext>
            </a:extLst>
          </p:cNvPr>
          <p:cNvSpPr>
            <a:spLocks noGrp="1"/>
          </p:cNvSpPr>
          <p:nvPr>
            <p:ph type="ftr" sz="quarter" idx="11"/>
          </p:nvPr>
        </p:nvSpPr>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93F420F8-EC3C-468B-9088-859DA53833EE}"/>
              </a:ext>
            </a:extLst>
          </p:cNvPr>
          <p:cNvSpPr>
            <a:spLocks noGrp="1"/>
          </p:cNvSpPr>
          <p:nvPr>
            <p:ph type="sldNum" sz="quarter" idx="12"/>
          </p:nvPr>
        </p:nvSpPr>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29477216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51423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7344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426192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385965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546211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65780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896156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239799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389886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2235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55133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31010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4774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173634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5317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597493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2230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56868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14419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607245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4688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05311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486484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8942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63298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6477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716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405117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0226568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434813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81144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689344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4261712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0249880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42540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3832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1923274646"/>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236942" y="401697"/>
            <a:ext cx="9630389" cy="1391407"/>
          </a:xfrm>
          <a:noFill/>
        </p:spPr>
        <p:txBody>
          <a:bodyPr lIns="0" tIns="0" rIns="0" bIns="182880" anchor="b" anchorCtr="0"/>
          <a:lstStyle>
            <a:lvl1pPr>
              <a:defRPr sz="3920"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p:nvPr>
        </p:nvSpPr>
        <p:spPr>
          <a:xfrm>
            <a:off x="236941" y="1793105"/>
            <a:ext cx="9602819" cy="271613"/>
          </a:xfrm>
        </p:spPr>
        <p:txBody>
          <a:bodyPr/>
          <a:lstStyle>
            <a:lvl1pPr>
              <a:defRPr sz="1765"/>
            </a:lvl1pPr>
            <a:lvl2pPr>
              <a:defRPr sz="1765"/>
            </a:lvl2pPr>
            <a:lvl3pPr>
              <a:defRPr sz="1371"/>
            </a:lvl3pPr>
            <a:lvl4pPr>
              <a:defRPr sz="1371"/>
            </a:lvl4pPr>
            <a:lvl5pPr>
              <a:defRPr sz="1028"/>
            </a:lvl5pPr>
          </a:lstStyle>
          <a:p>
            <a:pPr lvl="0"/>
            <a:r>
              <a:rPr lang="en-US"/>
              <a:t>Click to edit Master text styles</a:t>
            </a:r>
          </a:p>
        </p:txBody>
      </p:sp>
    </p:spTree>
    <p:extLst>
      <p:ext uri="{BB962C8B-B14F-4D97-AF65-F5344CB8AC3E}">
        <p14:creationId xmlns:p14="http://schemas.microsoft.com/office/powerpoint/2010/main" val="428180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38A1-435F-4D93-B87E-7DB92BF03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016446-B436-4753-AB02-4513692935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3FA5-87C9-43FE-952B-C97209D99517}"/>
              </a:ext>
            </a:extLst>
          </p:cNvPr>
          <p:cNvSpPr>
            <a:spLocks noGrp="1"/>
          </p:cNvSpPr>
          <p:nvPr>
            <p:ph type="dt" sz="half" idx="10"/>
          </p:nvPr>
        </p:nvSpPr>
        <p:spPr/>
        <p:txBody>
          <a:bodyPr/>
          <a:lstStyle/>
          <a:p>
            <a:pPr defTabSz="914225">
              <a:defRPr/>
            </a:pPr>
            <a:fld id="{413D29B1-528B-46DE-971A-90BC56836E63}" type="datetimeFigureOut">
              <a:rPr lang="en-US" smtClean="0">
                <a:solidFill>
                  <a:srgbClr val="1A1A1A"/>
                </a:solidFill>
              </a:rPr>
              <a:pPr defTabSz="914225">
                <a:defRPr/>
              </a:pPr>
              <a:t>10/21/2020</a:t>
            </a:fld>
            <a:endParaRPr lang="en-US">
              <a:solidFill>
                <a:srgbClr val="1A1A1A"/>
              </a:solidFill>
            </a:endParaRPr>
          </a:p>
        </p:txBody>
      </p:sp>
      <p:sp>
        <p:nvSpPr>
          <p:cNvPr id="5" name="Footer Placeholder 4">
            <a:extLst>
              <a:ext uri="{FF2B5EF4-FFF2-40B4-BE49-F238E27FC236}">
                <a16:creationId xmlns:a16="http://schemas.microsoft.com/office/drawing/2014/main" id="{17E50B3D-F726-4332-844E-8F3D01E2FA81}"/>
              </a:ext>
            </a:extLst>
          </p:cNvPr>
          <p:cNvSpPr>
            <a:spLocks noGrp="1"/>
          </p:cNvSpPr>
          <p:nvPr>
            <p:ph type="ftr" sz="quarter" idx="11"/>
          </p:nvPr>
        </p:nvSpPr>
        <p:spPr/>
        <p:txBody>
          <a:bodyPr/>
          <a:lstStyle/>
          <a:p>
            <a:pPr defTabSz="914225">
              <a:defRPr/>
            </a:pPr>
            <a:endParaRPr lang="en-US">
              <a:solidFill>
                <a:srgbClr val="1A1A1A"/>
              </a:solidFill>
            </a:endParaRPr>
          </a:p>
        </p:txBody>
      </p:sp>
      <p:sp>
        <p:nvSpPr>
          <p:cNvPr id="6" name="Slide Number Placeholder 5">
            <a:extLst>
              <a:ext uri="{FF2B5EF4-FFF2-40B4-BE49-F238E27FC236}">
                <a16:creationId xmlns:a16="http://schemas.microsoft.com/office/drawing/2014/main" id="{865AA08E-2441-4AAF-B557-FDE15DEE7CD4}"/>
              </a:ext>
            </a:extLst>
          </p:cNvPr>
          <p:cNvSpPr>
            <a:spLocks noGrp="1"/>
          </p:cNvSpPr>
          <p:nvPr>
            <p:ph type="sldNum" sz="quarter" idx="12"/>
          </p:nvPr>
        </p:nvSpPr>
        <p:spPr/>
        <p:txBody>
          <a:bodyPr/>
          <a:lstStyle/>
          <a:p>
            <a:pPr defTabSz="914225">
              <a:defRPr/>
            </a:pPr>
            <a:fld id="{1D0F141B-A6E6-4B1D-8EBD-9EA8A3374FB3}" type="slidenum">
              <a:rPr lang="en-US" smtClean="0">
                <a:solidFill>
                  <a:srgbClr val="1A1A1A"/>
                </a:solidFill>
              </a:rPr>
              <a:pPr defTabSz="914225">
                <a:defRPr/>
              </a:pPr>
              <a:t>‹#›</a:t>
            </a:fld>
            <a:endParaRPr lang="en-US">
              <a:solidFill>
                <a:srgbClr val="1A1A1A"/>
              </a:solidFill>
            </a:endParaRPr>
          </a:p>
        </p:txBody>
      </p:sp>
    </p:spTree>
    <p:extLst>
      <p:ext uri="{BB962C8B-B14F-4D97-AF65-F5344CB8AC3E}">
        <p14:creationId xmlns:p14="http://schemas.microsoft.com/office/powerpoint/2010/main" val="4095303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15139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673529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314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391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740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282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3486374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784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033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28311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74056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097511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40523156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579955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782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44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67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4623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41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10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639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0604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66490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919061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9903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4972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3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8465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493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7346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74307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14336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72204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1432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8780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07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696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30887623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2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667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723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596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162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8172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6134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68291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67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105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2012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966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616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662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6319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85719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7078883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6457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91148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3158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740587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061037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10/21/2020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41385262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33646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0787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394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7887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47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088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06343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319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040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077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1413964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378788745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38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5894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133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239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4125846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1229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279032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7514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978393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57232366"/>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0817051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63421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647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271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8573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2418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84951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740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52990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530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5673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8407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31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407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053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6182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997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86467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78161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06862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174525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7231899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278941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1095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7639910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772734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25896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17384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689284488"/>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785484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0177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8260279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159012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38439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7260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0334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28618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672716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72414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729774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768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2233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67264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337828"/>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01934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166963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4704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13638665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673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69636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8301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7999635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928390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42548073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139689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60596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10197689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44579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10304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48199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a:prstGeom prst="rect">
            <a:avLst/>
          </a:prstGeo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1252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7"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6" y="2732715"/>
            <a:ext cx="3657600" cy="898708"/>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49999"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8" y="3850769"/>
            <a:ext cx="3324096" cy="1434239"/>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0"/>
            </a:lvl4pPr>
            <a:lvl5pPr marL="0" indent="0" algn="ctr">
              <a:spcAft>
                <a:spcPts val="600"/>
              </a:spcAft>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60484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7580530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98103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7BA0DB-F71A-4E1C-B6B2-05A52EE69AAF}" type="datetimeFigureOut">
              <a:rPr lang="en-US" smtClean="0"/>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FE45F-128A-4BBE-A998-0671A261472F}" type="slidenum">
              <a:rPr lang="en-US" smtClean="0"/>
              <a:t>‹#›</a:t>
            </a:fld>
            <a:endParaRPr lang="en-US"/>
          </a:p>
        </p:txBody>
      </p:sp>
    </p:spTree>
    <p:extLst>
      <p:ext uri="{BB962C8B-B14F-4D97-AF65-F5344CB8AC3E}">
        <p14:creationId xmlns:p14="http://schemas.microsoft.com/office/powerpoint/2010/main" val="37911030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692914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658098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384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64469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61437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pic>
        <p:nvPicPr>
          <p:cNvPr id="9" name="Picture 8">
            <a:extLst>
              <a:ext uri="{FF2B5EF4-FFF2-40B4-BE49-F238E27FC236}">
                <a16:creationId xmlns:a16="http://schemas.microsoft.com/office/drawing/2014/main" id="{B945819F-0CA5-469C-9E13-218FE6769FCE}"/>
              </a:ext>
            </a:extLst>
          </p:cNvPr>
          <p:cNvPicPr>
            <a:picLocks noChangeAspect="1"/>
          </p:cNvPicPr>
          <p:nvPr userDrawn="1"/>
        </p:nvPicPr>
        <p:blipFill>
          <a:blip r:embed="rId2"/>
          <a:stretch>
            <a:fillRect/>
          </a:stretch>
        </p:blipFill>
        <p:spPr>
          <a:xfrm>
            <a:off x="293688" y="298375"/>
            <a:ext cx="2622570" cy="867436"/>
          </a:xfrm>
          <a:prstGeom prst="rect">
            <a:avLst/>
          </a:prstGeom>
        </p:spPr>
      </p:pic>
      <p:sp>
        <p:nvSpPr>
          <p:cNvPr id="10" name="TextBox 9">
            <a:extLst>
              <a:ext uri="{FF2B5EF4-FFF2-40B4-BE49-F238E27FC236}">
                <a16:creationId xmlns:a16="http://schemas.microsoft.com/office/drawing/2014/main" id="{B790A534-F2DC-411A-A4ED-75BB6978BF27}"/>
              </a:ext>
            </a:extLst>
          </p:cNvPr>
          <p:cNvSpPr txBox="1"/>
          <p:nvPr userDrawn="1"/>
        </p:nvSpPr>
        <p:spPr>
          <a:xfrm>
            <a:off x="582044"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14" name="Picture 13" descr="A picture containing athletic game, sport, basketball&#10;&#10;Description automatically generated">
            <a:extLst>
              <a:ext uri="{FF2B5EF4-FFF2-40B4-BE49-F238E27FC236}">
                <a16:creationId xmlns:a16="http://schemas.microsoft.com/office/drawing/2014/main" id="{65F51DBA-A872-4A29-AF35-856F8FE85383}"/>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917407" y="2130836"/>
            <a:ext cx="5683251" cy="2593154"/>
          </a:xfrm>
          <a:prstGeom prst="rect">
            <a:avLst/>
          </a:prstGeom>
        </p:spPr>
      </p:pic>
    </p:spTree>
    <p:extLst>
      <p:ext uri="{BB962C8B-B14F-4D97-AF65-F5344CB8AC3E}">
        <p14:creationId xmlns:p14="http://schemas.microsoft.com/office/powerpoint/2010/main" val="319836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63337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2598" y="1669998"/>
            <a:ext cx="3441804" cy="3441804"/>
          </a:xfrm>
          <a:prstGeom prst="rect">
            <a:avLst/>
          </a:prstGeom>
        </p:spPr>
      </p:pic>
      <p:sp>
        <p:nvSpPr>
          <p:cNvPr id="11" name="Rectangle 10">
            <a:extLst>
              <a:ext uri="{FF2B5EF4-FFF2-40B4-BE49-F238E27FC236}">
                <a16:creationId xmlns:a16="http://schemas.microsoft.com/office/drawing/2014/main" id="{65F892E6-F279-4158-B2A6-AC9B7A58F9E3}"/>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867917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5448" b="18133"/>
          <a:stretch/>
        </p:blipFill>
        <p:spPr>
          <a:xfrm>
            <a:off x="8246203" y="1853832"/>
            <a:ext cx="3945797" cy="5004168"/>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3" name="Rectangle 2">
            <a:extLst>
              <a:ext uri="{FF2B5EF4-FFF2-40B4-BE49-F238E27FC236}">
                <a16:creationId xmlns:a16="http://schemas.microsoft.com/office/drawing/2014/main" id="{404A90FE-9298-46F8-9F8F-129FA6181DD8}"/>
              </a:ext>
            </a:extLst>
          </p:cNvPr>
          <p:cNvSpPr/>
          <p:nvPr/>
        </p:nvSpPr>
        <p:spPr bwMode="auto">
          <a:xfrm>
            <a:off x="8502598" y="0"/>
            <a:ext cx="3689402" cy="6858000"/>
          </a:xfrm>
          <a:prstGeom prst="rect">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1928908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81530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811465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8981844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51569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27181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38755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1553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61452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38146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9227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5109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237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5107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4963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32988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85150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47341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49322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4553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07570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92247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14170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56876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837306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42101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12.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63" Type="http://schemas.openxmlformats.org/officeDocument/2006/relationships/image" Target="../media/image19.emf"/><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theme" Target="../theme/theme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tags" Target="../tags/tag39.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theme" Target="../theme/theme5.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image" Target="../media/image1.emf"/><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8" Type="http://schemas.openxmlformats.org/officeDocument/2006/relationships/slideLayout" Target="../slideLayouts/slideLayout151.xml"/><Relationship Id="rId3"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theme" Target="../theme/theme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theme" Target="../theme/theme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image" Target="../media/image1.emf"/><Relationship Id="rId5" Type="http://schemas.openxmlformats.org/officeDocument/2006/relationships/slideLayout" Target="../slideLayouts/slideLayout240.xml"/><Relationship Id="rId10" Type="http://schemas.openxmlformats.org/officeDocument/2006/relationships/theme" Target="../theme/theme8.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theme" Target="../theme/theme9.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3718762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956" r:id="rId31"/>
    <p:sldLayoutId id="2147483957" r:id="rId32"/>
    <p:sldLayoutId id="2147483958" r:id="rId33"/>
    <p:sldLayoutId id="2147483959" r:id="rId34"/>
    <p:sldLayoutId id="2147483960" r:id="rId35"/>
    <p:sldLayoutId id="2147483961" r:id="rId36"/>
    <p:sldLayoutId id="2147483963" r:id="rId37"/>
    <p:sldLayoutId id="2147483964" r:id="rId38"/>
    <p:sldLayoutId id="2147483938" r:id="rId39"/>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22704637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937" r:id="rId29"/>
    <p:sldLayoutId id="2147483940" r:id="rId30"/>
    <p:sldLayoutId id="2147483955" r:id="rId31"/>
    <p:sldLayoutId id="2147483984"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30947289"/>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808373-E7A9-41C8-8E8E-A1994BA888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387B3B-492B-46B4-9004-C9D5BABE8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30CEE-E9F3-4663-BBF7-5AA521600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740F4-81F0-4891-B30E-F253A72B5317}" type="datetime1">
              <a:rPr lang="en-US" smtClean="0"/>
              <a:t>10/21/2020</a:t>
            </a:fld>
            <a:endParaRPr lang="en-US"/>
          </a:p>
        </p:txBody>
      </p:sp>
      <p:sp>
        <p:nvSpPr>
          <p:cNvPr id="5" name="Footer Placeholder 4">
            <a:extLst>
              <a:ext uri="{FF2B5EF4-FFF2-40B4-BE49-F238E27FC236}">
                <a16:creationId xmlns:a16="http://schemas.microsoft.com/office/drawing/2014/main" id="{A6A5EFFE-DE3C-4782-A020-FCB6190FFB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 – distributed under NDA</a:t>
            </a:r>
          </a:p>
        </p:txBody>
      </p:sp>
      <p:sp>
        <p:nvSpPr>
          <p:cNvPr id="6" name="Slide Number Placeholder 5">
            <a:extLst>
              <a:ext uri="{FF2B5EF4-FFF2-40B4-BE49-F238E27FC236}">
                <a16:creationId xmlns:a16="http://schemas.microsoft.com/office/drawing/2014/main" id="{5D9B4DBF-7DE9-49E9-A0E1-2C7796E01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2705A-8B10-48AD-867E-31A6C7C9622F}" type="slidenum">
              <a:rPr lang="en-US" smtClean="0"/>
              <a:t>‹#›</a:t>
            </a:fld>
            <a:endParaRPr lang="en-US"/>
          </a:p>
        </p:txBody>
      </p:sp>
    </p:spTree>
    <p:extLst>
      <p:ext uri="{BB962C8B-B14F-4D97-AF65-F5344CB8AC3E}">
        <p14:creationId xmlns:p14="http://schemas.microsoft.com/office/powerpoint/2010/main" val="4138740788"/>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72792104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899321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261229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79"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4580943"/>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9345701"/>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049" r:id="rId26"/>
    <p:sldLayoutId id="214748405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4.xml"/><Relationship Id="rId1" Type="http://schemas.openxmlformats.org/officeDocument/2006/relationships/slideLayout" Target="../slideLayouts/slideLayout218.xml"/><Relationship Id="rId6" Type="http://schemas.openxmlformats.org/officeDocument/2006/relationships/image" Target="../media/image63.svg"/><Relationship Id="rId5" Type="http://schemas.openxmlformats.org/officeDocument/2006/relationships/image" Target="../media/image66.png"/><Relationship Id="rId4" Type="http://schemas.openxmlformats.org/officeDocument/2006/relationships/hyperlink" Target="https://azure.microsoft.com/pricing/details/sql-database/elastic"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5.xml"/><Relationship Id="rId1" Type="http://schemas.openxmlformats.org/officeDocument/2006/relationships/slideLayout" Target="../slideLayouts/slideLayout21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18.xml"/><Relationship Id="rId4" Type="http://schemas.openxmlformats.org/officeDocument/2006/relationships/image" Target="../media/image58.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18.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8.xml"/></Relationships>
</file>

<file path=ppt/slides/_rels/slide22.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2.xml"/><Relationship Id="rId1" Type="http://schemas.openxmlformats.org/officeDocument/2006/relationships/slideLayout" Target="../slideLayouts/slideLayout218.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8.xml"/></Relationships>
</file>

<file path=ppt/slides/_rels/slide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9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8.xml"/></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91.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18.xml"/><Relationship Id="rId4" Type="http://schemas.openxmlformats.org/officeDocument/2006/relationships/image" Target="../media/image6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6.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18.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rPr>
              <a:t>SQL Server to </a:t>
            </a: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chemeClr val="tx1"/>
                </a:solidFill>
                <a:latin typeface="Segoe UI Semibold"/>
              </a:rPr>
              <a:t>Availability</a:t>
            </a:r>
            <a:endPar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anose="020B0502040204020203" pitchFamily="34" charset="0"/>
            </a:endParaRP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endParaRPr lang="en-US" sz="2000" dirty="0">
              <a:solidFill>
                <a:schemeClr val="tx2"/>
              </a:solidFill>
            </a:endParaRPr>
          </a:p>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mn-cs"/>
              </a:rPr>
              <a:t>October 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D043FF10-E522-426C-AF97-78370611C634}"/>
              </a:ext>
            </a:extLst>
          </p:cNvPr>
          <p:cNvGrpSpPr/>
          <p:nvPr/>
        </p:nvGrpSpPr>
        <p:grpSpPr>
          <a:xfrm>
            <a:off x="0" y="6215635"/>
            <a:ext cx="11444140" cy="322080"/>
            <a:chOff x="0" y="6215635"/>
            <a:chExt cx="11444140" cy="322080"/>
          </a:xfrm>
        </p:grpSpPr>
        <p:grpSp>
          <p:nvGrpSpPr>
            <p:cNvPr id="48" name="Group 47">
              <a:extLst>
                <a:ext uri="{FF2B5EF4-FFF2-40B4-BE49-F238E27FC236}">
                  <a16:creationId xmlns:a16="http://schemas.microsoft.com/office/drawing/2014/main" id="{FC3494B7-5EF3-4465-B177-5FEACBE99532}"/>
                </a:ext>
              </a:extLst>
            </p:cNvPr>
            <p:cNvGrpSpPr/>
            <p:nvPr/>
          </p:nvGrpSpPr>
          <p:grpSpPr>
            <a:xfrm>
              <a:off x="662352" y="6399215"/>
              <a:ext cx="10356966" cy="138500"/>
              <a:chOff x="662352" y="6316085"/>
              <a:chExt cx="10356966" cy="138500"/>
            </a:xfrm>
          </p:grpSpPr>
          <p:sp>
            <p:nvSpPr>
              <p:cNvPr id="81" name="TextBox 80">
                <a:extLst>
                  <a:ext uri="{FF2B5EF4-FFF2-40B4-BE49-F238E27FC236}">
                    <a16:creationId xmlns:a16="http://schemas.microsoft.com/office/drawing/2014/main" id="{8DA5FD10-1AB0-4941-AB80-97DAE7A30EC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82" name="TextBox 81">
                <a:extLst>
                  <a:ext uri="{FF2B5EF4-FFF2-40B4-BE49-F238E27FC236}">
                    <a16:creationId xmlns:a16="http://schemas.microsoft.com/office/drawing/2014/main" id="{356F70E0-97EB-46ED-9AB3-12E74792DE22}"/>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88" name="TextBox 87">
                <a:extLst>
                  <a:ext uri="{FF2B5EF4-FFF2-40B4-BE49-F238E27FC236}">
                    <a16:creationId xmlns:a16="http://schemas.microsoft.com/office/drawing/2014/main" id="{6F69495E-D5FB-4B4C-9DF9-48A202F271E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89" name="TextBox 88">
                <a:extLst>
                  <a:ext uri="{FF2B5EF4-FFF2-40B4-BE49-F238E27FC236}">
                    <a16:creationId xmlns:a16="http://schemas.microsoft.com/office/drawing/2014/main" id="{DC52B620-DD36-4DCA-8BC5-24347F09920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90" name="TextBox 89">
                <a:extLst>
                  <a:ext uri="{FF2B5EF4-FFF2-40B4-BE49-F238E27FC236}">
                    <a16:creationId xmlns:a16="http://schemas.microsoft.com/office/drawing/2014/main" id="{946D080C-35A9-4CF9-BDBF-498A4582563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91" name="TextBox 90">
                <a:extLst>
                  <a:ext uri="{FF2B5EF4-FFF2-40B4-BE49-F238E27FC236}">
                    <a16:creationId xmlns:a16="http://schemas.microsoft.com/office/drawing/2014/main" id="{06928C88-5E3D-40C7-88FC-AD578FFDBDE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53" name="Group 52">
              <a:extLst>
                <a:ext uri="{FF2B5EF4-FFF2-40B4-BE49-F238E27FC236}">
                  <a16:creationId xmlns:a16="http://schemas.microsoft.com/office/drawing/2014/main" id="{809074EA-75ED-4BAA-B679-D4C83DBF5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EC7E4171-2F05-4308-9E92-04486454F30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F47C8716-8B05-49E3-9451-6E2C8FBD9567}"/>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76" name="Oval 75">
                <a:extLst>
                  <a:ext uri="{FF2B5EF4-FFF2-40B4-BE49-F238E27FC236}">
                    <a16:creationId xmlns:a16="http://schemas.microsoft.com/office/drawing/2014/main" id="{051A570E-7BC8-4BBF-8945-1B86539164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D01C8345-EFA3-4DA4-B14A-CBA51CE283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E970C09A-DA3C-441D-8369-7D743466166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513203DA-4ABF-4781-B8CD-8E9C0F1050A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80" name="Oval 79">
                <a:extLst>
                  <a:ext uri="{FF2B5EF4-FFF2-40B4-BE49-F238E27FC236}">
                    <a16:creationId xmlns:a16="http://schemas.microsoft.com/office/drawing/2014/main" id="{EC428E19-3501-4212-91DA-9F36D8D707E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02860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D52D44-7B40-43DB-96BA-613F12B21AE6}"/>
              </a:ext>
            </a:extLst>
          </p:cNvPr>
          <p:cNvSpPr/>
          <p:nvPr/>
        </p:nvSpPr>
        <p:spPr>
          <a:xfrm>
            <a:off x="522222" y="1203774"/>
            <a:ext cx="9685262" cy="6462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mn-cs"/>
              </a:rPr>
              <a:t>Availability Zones is a high availability offering that protects applications against datacenter level failures. </a:t>
            </a:r>
            <a:endParaRPr kumimoji="0" lang="en-US" sz="1765" b="0" i="0" u="none" strike="noStrike" kern="1200" cap="none" spc="0" normalizeH="0" baseline="0" noProof="0">
              <a:ln>
                <a:noFill/>
              </a:ln>
              <a:solidFill>
                <a:schemeClr val="tx1">
                  <a:lumMod val="50000"/>
                </a:schemeClr>
              </a:solidFill>
              <a:effectLst/>
              <a:uLnTx/>
              <a:uFillTx/>
              <a:latin typeface="Segoe UI"/>
              <a:ea typeface="+mn-ea"/>
              <a:cs typeface="+mn-cs"/>
            </a:endParaRPr>
          </a:p>
        </p:txBody>
      </p:sp>
      <p:cxnSp>
        <p:nvCxnSpPr>
          <p:cNvPr id="5" name="Straight Connector 4" descr="dotted line">
            <a:extLst>
              <a:ext uri="{FF2B5EF4-FFF2-40B4-BE49-F238E27FC236}">
                <a16:creationId xmlns:a16="http://schemas.microsoft.com/office/drawing/2014/main" id="{7554F20A-DCF5-4AFD-BEBC-E22AA63594D9}"/>
              </a:ext>
            </a:extLst>
          </p:cNvPr>
          <p:cNvCxnSpPr>
            <a:cxnSpLocks/>
            <a:endCxn id="10" idx="3"/>
          </p:cNvCxnSpPr>
          <p:nvPr/>
        </p:nvCxnSpPr>
        <p:spPr>
          <a:xfrm flipV="1">
            <a:off x="9758156" y="2977395"/>
            <a:ext cx="225560" cy="42795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descr="dotted line">
            <a:extLst>
              <a:ext uri="{FF2B5EF4-FFF2-40B4-BE49-F238E27FC236}">
                <a16:creationId xmlns:a16="http://schemas.microsoft.com/office/drawing/2014/main" id="{BE13CD9D-B2E2-4A6B-B02E-ADCE1A272375}"/>
              </a:ext>
            </a:extLst>
          </p:cNvPr>
          <p:cNvCxnSpPr>
            <a:cxnSpLocks/>
          </p:cNvCxnSpPr>
          <p:nvPr/>
        </p:nvCxnSpPr>
        <p:spPr>
          <a:xfrm flipH="1" flipV="1">
            <a:off x="10642900" y="2926417"/>
            <a:ext cx="253653" cy="478928"/>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descr="dotted line">
            <a:extLst>
              <a:ext uri="{FF2B5EF4-FFF2-40B4-BE49-F238E27FC236}">
                <a16:creationId xmlns:a16="http://schemas.microsoft.com/office/drawing/2014/main" id="{70661903-1669-4CBF-804A-13F3BDC21743}"/>
              </a:ext>
            </a:extLst>
          </p:cNvPr>
          <p:cNvCxnSpPr>
            <a:cxnSpLocks/>
            <a:stCxn id="8" idx="2"/>
            <a:endCxn id="9" idx="6"/>
          </p:cNvCxnSpPr>
          <p:nvPr/>
        </p:nvCxnSpPr>
        <p:spPr>
          <a:xfrm flipH="1">
            <a:off x="10017153" y="3816195"/>
            <a:ext cx="524209" cy="0"/>
          </a:xfrm>
          <a:prstGeom prst="line">
            <a:avLst/>
          </a:prstGeom>
          <a:noFill/>
          <a:ln w="28575">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Oval 7" descr="Circle">
            <a:extLst>
              <a:ext uri="{FF2B5EF4-FFF2-40B4-BE49-F238E27FC236}">
                <a16:creationId xmlns:a16="http://schemas.microsoft.com/office/drawing/2014/main" id="{220E7CFC-4025-4E59-AA36-D6497A6F8001}"/>
              </a:ext>
            </a:extLst>
          </p:cNvPr>
          <p:cNvSpPr/>
          <p:nvPr/>
        </p:nvSpPr>
        <p:spPr bwMode="auto">
          <a:xfrm>
            <a:off x="10541361"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Oval 8" descr="Circle">
            <a:extLst>
              <a:ext uri="{FF2B5EF4-FFF2-40B4-BE49-F238E27FC236}">
                <a16:creationId xmlns:a16="http://schemas.microsoft.com/office/drawing/2014/main" id="{14F79675-FBBF-4DA8-AF2C-A5331F438C76}"/>
              </a:ext>
            </a:extLst>
          </p:cNvPr>
          <p:cNvSpPr/>
          <p:nvPr/>
        </p:nvSpPr>
        <p:spPr bwMode="auto">
          <a:xfrm>
            <a:off x="9181229" y="339868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10" name="Oval 9" descr="Circle">
            <a:extLst>
              <a:ext uri="{FF2B5EF4-FFF2-40B4-BE49-F238E27FC236}">
                <a16:creationId xmlns:a16="http://schemas.microsoft.com/office/drawing/2014/main" id="{C46569D1-C894-44F1-9DE5-1417E50D133A}"/>
              </a:ext>
            </a:extLst>
          </p:cNvPr>
          <p:cNvSpPr/>
          <p:nvPr/>
        </p:nvSpPr>
        <p:spPr bwMode="auto">
          <a:xfrm>
            <a:off x="9861297" y="2264668"/>
            <a:ext cx="835925" cy="835015"/>
          </a:xfrm>
          <a:prstGeom prst="ellipse">
            <a:avLst/>
          </a:prstGeom>
          <a:solidFill>
            <a:schemeClr val="accent4"/>
          </a:solidFill>
          <a:ln w="22225" cap="flat">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77963487-2BA3-4A0D-9D63-EB1A0E02CEC1}"/>
              </a:ext>
              <a:ext uri="{C183D7F6-B498-43B3-948B-1728B52AA6E4}">
                <adec:decorative xmlns:adec="http://schemas.microsoft.com/office/drawing/2017/decorative" val="1"/>
              </a:ext>
            </a:extLst>
          </p:cNvPr>
          <p:cNvSpPr/>
          <p:nvPr/>
        </p:nvSpPr>
        <p:spPr bwMode="auto">
          <a:xfrm>
            <a:off x="109213"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ECBA509D-C545-40EA-936B-6B3480BAF2E7}"/>
              </a:ext>
              <a:ext uri="{C183D7F6-B498-43B3-948B-1728B52AA6E4}">
                <adec:decorative xmlns:adec="http://schemas.microsoft.com/office/drawing/2017/decorative" val="1"/>
              </a:ext>
            </a:extLst>
          </p:cNvPr>
          <p:cNvSpPr/>
          <p:nvPr/>
        </p:nvSpPr>
        <p:spPr bwMode="auto">
          <a:xfrm>
            <a:off x="4184987" y="1897767"/>
            <a:ext cx="4032768" cy="2688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descr="Circle">
            <a:extLst>
              <a:ext uri="{FF2B5EF4-FFF2-40B4-BE49-F238E27FC236}">
                <a16:creationId xmlns:a16="http://schemas.microsoft.com/office/drawing/2014/main" id="{7A05F478-2C26-4EC8-9A85-4B9A60EEA70B}"/>
              </a:ext>
            </a:extLst>
          </p:cNvPr>
          <p:cNvSpPr/>
          <p:nvPr/>
        </p:nvSpPr>
        <p:spPr bwMode="auto">
          <a:xfrm>
            <a:off x="5358196" y="2424315"/>
            <a:ext cx="1683435" cy="1683430"/>
          </a:xfrm>
          <a:prstGeom prst="ellipse">
            <a:avLst/>
          </a:prstGeom>
          <a:no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descr="Three clouds with gears in each cloud">
            <a:extLst>
              <a:ext uri="{FF2B5EF4-FFF2-40B4-BE49-F238E27FC236}">
                <a16:creationId xmlns:a16="http://schemas.microsoft.com/office/drawing/2014/main" id="{80EC012B-9DF8-4366-97E0-4A0829115924}"/>
              </a:ext>
            </a:extLst>
          </p:cNvPr>
          <p:cNvGrpSpPr/>
          <p:nvPr/>
        </p:nvGrpSpPr>
        <p:grpSpPr>
          <a:xfrm>
            <a:off x="9292141" y="2424315"/>
            <a:ext cx="1974234" cy="1649738"/>
            <a:chOff x="9371879" y="2575888"/>
            <a:chExt cx="2014393" cy="1683296"/>
          </a:xfrm>
        </p:grpSpPr>
        <p:grpSp>
          <p:nvGrpSpPr>
            <p:cNvPr id="15" name="Group 4">
              <a:extLst>
                <a:ext uri="{FF2B5EF4-FFF2-40B4-BE49-F238E27FC236}">
                  <a16:creationId xmlns:a16="http://schemas.microsoft.com/office/drawing/2014/main" id="{C29D0EE9-5777-41C7-A42D-2BA1C7469215}"/>
                </a:ext>
              </a:extLst>
            </p:cNvPr>
            <p:cNvGrpSpPr>
              <a:grpSpLocks noChangeAspect="1"/>
            </p:cNvGrpSpPr>
            <p:nvPr/>
          </p:nvGrpSpPr>
          <p:grpSpPr bwMode="auto">
            <a:xfrm>
              <a:off x="10065781" y="2575888"/>
              <a:ext cx="626593" cy="526208"/>
              <a:chOff x="4815" y="1664"/>
              <a:chExt cx="387" cy="325"/>
            </a:xfrm>
            <a:noFill/>
          </p:grpSpPr>
          <p:sp>
            <p:nvSpPr>
              <p:cNvPr id="24" name="Oval 5">
                <a:extLst>
                  <a:ext uri="{FF2B5EF4-FFF2-40B4-BE49-F238E27FC236}">
                    <a16:creationId xmlns:a16="http://schemas.microsoft.com/office/drawing/2014/main" id="{5AD56F02-D5B0-45A2-A381-AC8DCC982459}"/>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6">
                <a:extLst>
                  <a:ext uri="{FF2B5EF4-FFF2-40B4-BE49-F238E27FC236}">
                    <a16:creationId xmlns:a16="http://schemas.microsoft.com/office/drawing/2014/main" id="{A9A97AEB-DB68-4A10-9379-3D08D4F3226A}"/>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A69CD10D-288D-4EF0-9988-8DF91C04A3BB}"/>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08489791-8E2A-4FA1-9691-FFF827BAA024}"/>
                </a:ext>
              </a:extLst>
            </p:cNvPr>
            <p:cNvGrpSpPr/>
            <p:nvPr/>
          </p:nvGrpSpPr>
          <p:grpSpPr>
            <a:xfrm>
              <a:off x="9371879" y="3732976"/>
              <a:ext cx="626593" cy="526208"/>
              <a:chOff x="9396179" y="3709515"/>
              <a:chExt cx="626593" cy="526208"/>
            </a:xfrm>
          </p:grpSpPr>
          <p:sp>
            <p:nvSpPr>
              <p:cNvPr id="21" name="Oval 5">
                <a:extLst>
                  <a:ext uri="{FF2B5EF4-FFF2-40B4-BE49-F238E27FC236}">
                    <a16:creationId xmlns:a16="http://schemas.microsoft.com/office/drawing/2014/main" id="{E5A97857-690A-430A-AC76-2270180A4862}"/>
                  </a:ext>
                </a:extLst>
              </p:cNvPr>
              <p:cNvSpPr>
                <a:spLocks noChangeArrowheads="1"/>
              </p:cNvSpPr>
              <p:nvPr/>
            </p:nvSpPr>
            <p:spPr bwMode="auto">
              <a:xfrm>
                <a:off x="9766954" y="3889235"/>
                <a:ext cx="59907" cy="59907"/>
              </a:xfrm>
              <a:prstGeom prst="ellipse">
                <a:avLst/>
              </a:pr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E521787E-59AF-4D59-A84A-B8B608868DAF}"/>
                  </a:ext>
                </a:extLst>
              </p:cNvPr>
              <p:cNvSpPr>
                <a:spLocks/>
              </p:cNvSpPr>
              <p:nvPr/>
            </p:nvSpPr>
            <p:spPr bwMode="auto">
              <a:xfrm>
                <a:off x="9609901" y="3991239"/>
                <a:ext cx="61526" cy="61526"/>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271B4962-5B3D-4871-9878-F2F982EFE6D6}"/>
                  </a:ext>
                </a:extLst>
              </p:cNvPr>
              <p:cNvSpPr>
                <a:spLocks noEditPoints="1"/>
              </p:cNvSpPr>
              <p:nvPr/>
            </p:nvSpPr>
            <p:spPr bwMode="auto">
              <a:xfrm>
                <a:off x="9396179" y="3709515"/>
                <a:ext cx="626593" cy="526208"/>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no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11706C35-0047-4AD0-B1D0-972D8F229053}"/>
                </a:ext>
              </a:extLst>
            </p:cNvPr>
            <p:cNvGrpSpPr>
              <a:grpSpLocks noChangeAspect="1"/>
            </p:cNvGrpSpPr>
            <p:nvPr/>
          </p:nvGrpSpPr>
          <p:grpSpPr bwMode="auto">
            <a:xfrm>
              <a:off x="10759679" y="3732976"/>
              <a:ext cx="626593" cy="526208"/>
              <a:chOff x="4815" y="1664"/>
              <a:chExt cx="387" cy="325"/>
            </a:xfrm>
            <a:noFill/>
          </p:grpSpPr>
          <p:sp>
            <p:nvSpPr>
              <p:cNvPr id="18" name="Oval 5">
                <a:extLst>
                  <a:ext uri="{FF2B5EF4-FFF2-40B4-BE49-F238E27FC236}">
                    <a16:creationId xmlns:a16="http://schemas.microsoft.com/office/drawing/2014/main" id="{34A4C362-2D6B-4078-A453-61E629AAF83D}"/>
                  </a:ext>
                </a:extLst>
              </p:cNvPr>
              <p:cNvSpPr>
                <a:spLocks noChangeArrowheads="1"/>
              </p:cNvSpPr>
              <p:nvPr/>
            </p:nvSpPr>
            <p:spPr bwMode="auto">
              <a:xfrm>
                <a:off x="5044" y="1775"/>
                <a:ext cx="37" cy="37"/>
              </a:xfrm>
              <a:prstGeom prst="ellipse">
                <a:avLst/>
              </a:pr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C026DC0E-A09B-494F-92C3-77A6AD472E59}"/>
                  </a:ext>
                </a:extLst>
              </p:cNvPr>
              <p:cNvSpPr>
                <a:spLocks/>
              </p:cNvSpPr>
              <p:nvPr/>
            </p:nvSpPr>
            <p:spPr bwMode="auto">
              <a:xfrm>
                <a:off x="4947" y="1838"/>
                <a:ext cx="38" cy="38"/>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006BDEF3-EC4F-4F72-B297-85CF86B967EE}"/>
                  </a:ext>
                </a:extLst>
              </p:cNvPr>
              <p:cNvSpPr>
                <a:spLocks noEditPoints="1"/>
              </p:cNvSpPr>
              <p:nvPr/>
            </p:nvSpPr>
            <p:spPr bwMode="auto">
              <a:xfrm>
                <a:off x="4815" y="1664"/>
                <a:ext cx="387" cy="325"/>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grpFill/>
              <a:ln w="22225">
                <a:solidFill>
                  <a:schemeClr val="bg1"/>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27" name="signal_4" descr="wifi icon">
            <a:extLst>
              <a:ext uri="{FF2B5EF4-FFF2-40B4-BE49-F238E27FC236}">
                <a16:creationId xmlns:a16="http://schemas.microsoft.com/office/drawing/2014/main" id="{694B26F2-EFBB-444B-B906-C3FED7FDDF34}"/>
              </a:ext>
            </a:extLst>
          </p:cNvPr>
          <p:cNvSpPr>
            <a:spLocks noChangeAspect="1" noEditPoints="1"/>
          </p:cNvSpPr>
          <p:nvPr/>
        </p:nvSpPr>
        <p:spPr bwMode="auto">
          <a:xfrm>
            <a:off x="5941812" y="3528464"/>
            <a:ext cx="516208" cy="326364"/>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thermometer" descr="thermometer ">
            <a:extLst>
              <a:ext uri="{FF2B5EF4-FFF2-40B4-BE49-F238E27FC236}">
                <a16:creationId xmlns:a16="http://schemas.microsoft.com/office/drawing/2014/main" id="{E23B8286-290E-46C8-AF3A-14E7110003D9}"/>
              </a:ext>
            </a:extLst>
          </p:cNvPr>
          <p:cNvSpPr>
            <a:spLocks noChangeAspect="1" noEditPoints="1"/>
          </p:cNvSpPr>
          <p:nvPr/>
        </p:nvSpPr>
        <p:spPr bwMode="auto">
          <a:xfrm>
            <a:off x="6413297" y="2708863"/>
            <a:ext cx="219337" cy="557588"/>
          </a:xfrm>
          <a:custGeom>
            <a:avLst/>
            <a:gdLst>
              <a:gd name="T0" fmla="*/ 101 w 120"/>
              <a:gd name="T1" fmla="*/ 204 h 308"/>
              <a:gd name="T2" fmla="*/ 101 w 120"/>
              <a:gd name="T3" fmla="*/ 41 h 308"/>
              <a:gd name="T4" fmla="*/ 59 w 120"/>
              <a:gd name="T5" fmla="*/ 0 h 308"/>
              <a:gd name="T6" fmla="*/ 59 w 120"/>
              <a:gd name="T7" fmla="*/ 0 h 308"/>
              <a:gd name="T8" fmla="*/ 17 w 120"/>
              <a:gd name="T9" fmla="*/ 41 h 308"/>
              <a:gd name="T10" fmla="*/ 17 w 120"/>
              <a:gd name="T11" fmla="*/ 206 h 308"/>
              <a:gd name="T12" fmla="*/ 0 w 120"/>
              <a:gd name="T13" fmla="*/ 248 h 308"/>
              <a:gd name="T14" fmla="*/ 60 w 120"/>
              <a:gd name="T15" fmla="*/ 308 h 308"/>
              <a:gd name="T16" fmla="*/ 120 w 120"/>
              <a:gd name="T17" fmla="*/ 248 h 308"/>
              <a:gd name="T18" fmla="*/ 101 w 120"/>
              <a:gd name="T19" fmla="*/ 204 h 308"/>
              <a:gd name="T20" fmla="*/ 79 w 120"/>
              <a:gd name="T21" fmla="*/ 248 h 308"/>
              <a:gd name="T22" fmla="*/ 60 w 120"/>
              <a:gd name="T23" fmla="*/ 267 h 308"/>
              <a:gd name="T24" fmla="*/ 41 w 120"/>
              <a:gd name="T25" fmla="*/ 248 h 308"/>
              <a:gd name="T26" fmla="*/ 60 w 120"/>
              <a:gd name="T27" fmla="*/ 230 h 308"/>
              <a:gd name="T28" fmla="*/ 79 w 120"/>
              <a:gd name="T29" fmla="*/ 248 h 308"/>
              <a:gd name="T30" fmla="*/ 60 w 120"/>
              <a:gd name="T31" fmla="*/ 230 h 308"/>
              <a:gd name="T32" fmla="*/ 60 w 120"/>
              <a:gd name="T33" fmla="*/ 93 h 308"/>
              <a:gd name="T34" fmla="*/ 21 w 120"/>
              <a:gd name="T35" fmla="*/ 204 h 308"/>
              <a:gd name="T36" fmla="*/ 41 w 120"/>
              <a:gd name="T37" fmla="*/ 204 h 308"/>
              <a:gd name="T38" fmla="*/ 21 w 120"/>
              <a:gd name="T39" fmla="*/ 163 h 308"/>
              <a:gd name="T40" fmla="*/ 38 w 120"/>
              <a:gd name="T41" fmla="*/ 163 h 308"/>
              <a:gd name="T42" fmla="*/ 21 w 120"/>
              <a:gd name="T43" fmla="*/ 122 h 308"/>
              <a:gd name="T44" fmla="*/ 41 w 120"/>
              <a:gd name="T45" fmla="*/ 122 h 308"/>
              <a:gd name="T46" fmla="*/ 21 w 120"/>
              <a:gd name="T47" fmla="*/ 82 h 308"/>
              <a:gd name="T48" fmla="*/ 38 w 120"/>
              <a:gd name="T49" fmla="*/ 82 h 308"/>
              <a:gd name="T50" fmla="*/ 21 w 120"/>
              <a:gd name="T51" fmla="*/ 41 h 308"/>
              <a:gd name="T52" fmla="*/ 41 w 120"/>
              <a:gd name="T53" fmla="*/ 41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308">
                <a:moveTo>
                  <a:pt x="101" y="204"/>
                </a:moveTo>
                <a:cubicBezTo>
                  <a:pt x="101" y="41"/>
                  <a:pt x="101" y="41"/>
                  <a:pt x="101" y="41"/>
                </a:cubicBezTo>
                <a:cubicBezTo>
                  <a:pt x="101" y="18"/>
                  <a:pt x="82" y="0"/>
                  <a:pt x="59" y="0"/>
                </a:cubicBezTo>
                <a:cubicBezTo>
                  <a:pt x="59" y="0"/>
                  <a:pt x="59" y="0"/>
                  <a:pt x="59" y="0"/>
                </a:cubicBezTo>
                <a:cubicBezTo>
                  <a:pt x="36" y="0"/>
                  <a:pt x="17" y="18"/>
                  <a:pt x="17" y="41"/>
                </a:cubicBezTo>
                <a:cubicBezTo>
                  <a:pt x="17" y="206"/>
                  <a:pt x="17" y="206"/>
                  <a:pt x="17" y="206"/>
                </a:cubicBezTo>
                <a:cubicBezTo>
                  <a:pt x="6" y="217"/>
                  <a:pt x="0" y="232"/>
                  <a:pt x="0" y="248"/>
                </a:cubicBezTo>
                <a:cubicBezTo>
                  <a:pt x="0" y="282"/>
                  <a:pt x="27" y="308"/>
                  <a:pt x="60" y="308"/>
                </a:cubicBezTo>
                <a:cubicBezTo>
                  <a:pt x="93" y="308"/>
                  <a:pt x="120" y="282"/>
                  <a:pt x="120" y="248"/>
                </a:cubicBezTo>
                <a:cubicBezTo>
                  <a:pt x="120" y="231"/>
                  <a:pt x="113" y="215"/>
                  <a:pt x="101" y="204"/>
                </a:cubicBezTo>
                <a:close/>
                <a:moveTo>
                  <a:pt x="79" y="248"/>
                </a:moveTo>
                <a:cubicBezTo>
                  <a:pt x="79" y="259"/>
                  <a:pt x="70" y="267"/>
                  <a:pt x="60" y="267"/>
                </a:cubicBezTo>
                <a:cubicBezTo>
                  <a:pt x="49" y="267"/>
                  <a:pt x="41" y="259"/>
                  <a:pt x="41" y="248"/>
                </a:cubicBezTo>
                <a:cubicBezTo>
                  <a:pt x="41" y="238"/>
                  <a:pt x="49" y="230"/>
                  <a:pt x="60" y="230"/>
                </a:cubicBezTo>
                <a:cubicBezTo>
                  <a:pt x="70" y="230"/>
                  <a:pt x="79" y="238"/>
                  <a:pt x="79" y="248"/>
                </a:cubicBezTo>
                <a:close/>
                <a:moveTo>
                  <a:pt x="60" y="230"/>
                </a:moveTo>
                <a:cubicBezTo>
                  <a:pt x="60" y="93"/>
                  <a:pt x="60" y="93"/>
                  <a:pt x="60" y="93"/>
                </a:cubicBezTo>
                <a:moveTo>
                  <a:pt x="21" y="204"/>
                </a:moveTo>
                <a:cubicBezTo>
                  <a:pt x="41" y="204"/>
                  <a:pt x="41" y="204"/>
                  <a:pt x="41" y="204"/>
                </a:cubicBezTo>
                <a:moveTo>
                  <a:pt x="21" y="163"/>
                </a:moveTo>
                <a:cubicBezTo>
                  <a:pt x="38" y="163"/>
                  <a:pt x="38" y="163"/>
                  <a:pt x="38" y="163"/>
                </a:cubicBezTo>
                <a:moveTo>
                  <a:pt x="21" y="122"/>
                </a:moveTo>
                <a:cubicBezTo>
                  <a:pt x="41" y="122"/>
                  <a:pt x="41" y="122"/>
                  <a:pt x="41" y="122"/>
                </a:cubicBezTo>
                <a:moveTo>
                  <a:pt x="21" y="82"/>
                </a:moveTo>
                <a:cubicBezTo>
                  <a:pt x="38" y="82"/>
                  <a:pt x="38" y="82"/>
                  <a:pt x="38" y="82"/>
                </a:cubicBezTo>
                <a:moveTo>
                  <a:pt x="21" y="41"/>
                </a:moveTo>
                <a:cubicBezTo>
                  <a:pt x="41" y="41"/>
                  <a:pt x="41" y="41"/>
                  <a:pt x="41" y="41"/>
                </a:cubicBezTo>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9" descr="Lightening bolt">
            <a:extLst>
              <a:ext uri="{FF2B5EF4-FFF2-40B4-BE49-F238E27FC236}">
                <a16:creationId xmlns:a16="http://schemas.microsoft.com/office/drawing/2014/main" id="{7426BFC4-EB8A-4D6B-9F7F-4F61A2243917}"/>
              </a:ext>
            </a:extLst>
          </p:cNvPr>
          <p:cNvSpPr>
            <a:spLocks/>
          </p:cNvSpPr>
          <p:nvPr/>
        </p:nvSpPr>
        <p:spPr bwMode="auto">
          <a:xfrm>
            <a:off x="5770106" y="2741502"/>
            <a:ext cx="298505" cy="492309"/>
          </a:xfrm>
          <a:custGeom>
            <a:avLst/>
            <a:gdLst>
              <a:gd name="T0" fmla="*/ 134 w 134"/>
              <a:gd name="T1" fmla="*/ 83 h 221"/>
              <a:gd name="T2" fmla="*/ 80 w 134"/>
              <a:gd name="T3" fmla="*/ 83 h 221"/>
              <a:gd name="T4" fmla="*/ 125 w 134"/>
              <a:gd name="T5" fmla="*/ 0 h 221"/>
              <a:gd name="T6" fmla="*/ 37 w 134"/>
              <a:gd name="T7" fmla="*/ 0 h 221"/>
              <a:gd name="T8" fmla="*/ 0 w 134"/>
              <a:gd name="T9" fmla="*/ 121 h 221"/>
              <a:gd name="T10" fmla="*/ 54 w 134"/>
              <a:gd name="T11" fmla="*/ 121 h 221"/>
              <a:gd name="T12" fmla="*/ 34 w 134"/>
              <a:gd name="T13" fmla="*/ 221 h 221"/>
              <a:gd name="T14" fmla="*/ 134 w 134"/>
              <a:gd name="T15" fmla="*/ 83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21">
                <a:moveTo>
                  <a:pt x="134" y="83"/>
                </a:moveTo>
                <a:lnTo>
                  <a:pt x="80" y="83"/>
                </a:lnTo>
                <a:lnTo>
                  <a:pt x="125" y="0"/>
                </a:lnTo>
                <a:lnTo>
                  <a:pt x="37" y="0"/>
                </a:lnTo>
                <a:lnTo>
                  <a:pt x="0" y="121"/>
                </a:lnTo>
                <a:lnTo>
                  <a:pt x="54" y="121"/>
                </a:lnTo>
                <a:lnTo>
                  <a:pt x="34" y="221"/>
                </a:lnTo>
                <a:lnTo>
                  <a:pt x="134" y="83"/>
                </a:lnTo>
                <a:close/>
              </a:path>
            </a:pathLst>
          </a:custGeom>
          <a:noFill/>
          <a:ln w="222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descr="Circle">
            <a:extLst>
              <a:ext uri="{FF2B5EF4-FFF2-40B4-BE49-F238E27FC236}">
                <a16:creationId xmlns:a16="http://schemas.microsoft.com/office/drawing/2014/main" id="{46018A6C-68FC-4E02-8F10-195E61D61020}"/>
              </a:ext>
            </a:extLst>
          </p:cNvPr>
          <p:cNvSpPr/>
          <p:nvPr/>
        </p:nvSpPr>
        <p:spPr bwMode="auto">
          <a:xfrm>
            <a:off x="5247632" y="2295450"/>
            <a:ext cx="1907475" cy="1907469"/>
          </a:xfrm>
          <a:prstGeom prst="ellipse">
            <a:avLst/>
          </a:prstGeom>
          <a:no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4A309C5B-313B-4FB0-B5D8-A6D273EA34D9}"/>
              </a:ext>
            </a:extLst>
          </p:cNvPr>
          <p:cNvSpPr/>
          <p:nvPr/>
        </p:nvSpPr>
        <p:spPr bwMode="auto">
          <a:xfrm>
            <a:off x="365799" y="4646736"/>
            <a:ext cx="3766810" cy="13995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Minimum of three physically separated locations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Three Availability Zones to support quorum-based workloads like SQL, Service Fabric, Cassandra, MongoDB.</a:t>
            </a:r>
          </a:p>
        </p:txBody>
      </p:sp>
      <p:sp>
        <p:nvSpPr>
          <p:cNvPr id="32" name="Rectangle 31">
            <a:extLst>
              <a:ext uri="{FF2B5EF4-FFF2-40B4-BE49-F238E27FC236}">
                <a16:creationId xmlns:a16="http://schemas.microsoft.com/office/drawing/2014/main" id="{6735425E-56FF-48AE-8497-CA66BF268C6C}"/>
              </a:ext>
            </a:extLst>
          </p:cNvPr>
          <p:cNvSpPr/>
          <p:nvPr/>
        </p:nvSpPr>
        <p:spPr bwMode="auto">
          <a:xfrm>
            <a:off x="4181928" y="4646737"/>
            <a:ext cx="4035973" cy="11883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Independent power, cooling, network</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 facility level failure or single fiber path failure will affect only one zone.</a:t>
            </a:r>
          </a:p>
        </p:txBody>
      </p:sp>
      <p:sp>
        <p:nvSpPr>
          <p:cNvPr id="33" name="Rectangle 32">
            <a:extLst>
              <a:ext uri="{FF2B5EF4-FFF2-40B4-BE49-F238E27FC236}">
                <a16:creationId xmlns:a16="http://schemas.microsoft.com/office/drawing/2014/main" id="{406838F0-0862-44FC-A3A9-DDA75A545387}"/>
              </a:ext>
            </a:extLst>
          </p:cNvPr>
          <p:cNvSpPr/>
          <p:nvPr/>
        </p:nvSpPr>
        <p:spPr bwMode="auto">
          <a:xfrm>
            <a:off x="8267221" y="4646735"/>
            <a:ext cx="3783096" cy="1593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71693" rIns="179234" bIns="143387" numCol="1" spcCol="0" rtlCol="0" fromWordArt="0" anchor="t" anchorCtr="0" forceAA="0" compatLnSpc="1">
            <a:prstTxWarp prst="textNoShape">
              <a:avLst/>
            </a:prstTxWarp>
            <a:spAutoFit/>
          </a:bodyPr>
          <a:lstStyle/>
          <a:p>
            <a:pPr marL="0" marR="0" lvl="0" indent="0" algn="l" defTabSz="913751" rtl="0" eaLnBrk="1" fontAlgn="base" latinLnBrk="0" hangingPunct="1">
              <a:lnSpc>
                <a:spcPct val="90000"/>
              </a:lnSpc>
              <a:spcBef>
                <a:spcPts val="588"/>
              </a:spcBef>
              <a:spcAft>
                <a:spcPct val="0"/>
              </a:spcAft>
              <a:buClrTx/>
              <a:buSzTx/>
              <a:buFontTx/>
              <a:buNone/>
              <a:tabLst/>
              <a:defRPr/>
            </a:pPr>
            <a:r>
              <a:rPr kumimoji="0" lang="en-US" sz="1765" b="0" i="0" u="none" strike="noStrike" kern="1200" cap="none" spc="0" normalizeH="0" baseline="0" noProof="0">
                <a:ln>
                  <a:noFill/>
                </a:ln>
                <a:solidFill>
                  <a:schemeClr val="tx1">
                    <a:lumMod val="50000"/>
                  </a:schemeClr>
                </a:solidFill>
                <a:effectLst/>
                <a:uLnTx/>
                <a:uFillTx/>
                <a:latin typeface="Segoe UI"/>
                <a:ea typeface="+mn-ea"/>
                <a:cs typeface="Segoe UI Semibold" panose="020B0702040204020203" pitchFamily="34" charset="0"/>
              </a:rPr>
              <a:t>Azure management services replicated across zones</a:t>
            </a:r>
          </a:p>
          <a:p>
            <a:pPr marL="0" marR="0" lvl="0" indent="0" algn="l" defTabSz="913751" rtl="0" eaLnBrk="1" fontAlgn="base" latinLnBrk="0" hangingPunct="1">
              <a:lnSpc>
                <a:spcPct val="90000"/>
              </a:lnSpc>
              <a:spcBef>
                <a:spcPts val="753"/>
              </a:spcBef>
              <a:spcAft>
                <a:spcPct val="0"/>
              </a:spcAft>
              <a:buClrTx/>
              <a:buSzTx/>
              <a:buFontTx/>
              <a:buNone/>
              <a:tabLst/>
              <a:defRPr/>
            </a:pPr>
            <a:r>
              <a:rPr kumimoji="0" lang="en-US" sz="1371" b="0"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Azure management services are redundant, so a single zone failure will not affect other zones. Azure maintenance orchestrated zone by zone.</a:t>
            </a:r>
          </a:p>
        </p:txBody>
      </p:sp>
      <p:grpSp>
        <p:nvGrpSpPr>
          <p:cNvPr id="101" name="Group 100" descr="Three region circles, each with two datacenter icons">
            <a:extLst>
              <a:ext uri="{FF2B5EF4-FFF2-40B4-BE49-F238E27FC236}">
                <a16:creationId xmlns:a16="http://schemas.microsoft.com/office/drawing/2014/main" id="{0B1878CD-3BB7-4D6C-A276-0321FFAF424A}"/>
              </a:ext>
            </a:extLst>
          </p:cNvPr>
          <p:cNvGrpSpPr/>
          <p:nvPr/>
        </p:nvGrpSpPr>
        <p:grpSpPr>
          <a:xfrm>
            <a:off x="852592" y="2231385"/>
            <a:ext cx="2546009" cy="1868992"/>
            <a:chOff x="8566943" y="1833535"/>
            <a:chExt cx="3756384" cy="2669257"/>
          </a:xfrm>
        </p:grpSpPr>
        <p:sp>
          <p:nvSpPr>
            <p:cNvPr id="102" name="Oval 101">
              <a:extLst>
                <a:ext uri="{FF2B5EF4-FFF2-40B4-BE49-F238E27FC236}">
                  <a16:creationId xmlns:a16="http://schemas.microsoft.com/office/drawing/2014/main" id="{4FC0C705-4275-42FE-880A-E973B79BBEB2}"/>
                </a:ext>
              </a:extLst>
            </p:cNvPr>
            <p:cNvSpPr/>
            <p:nvPr/>
          </p:nvSpPr>
          <p:spPr>
            <a:xfrm>
              <a:off x="872615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B576B56A-140D-42E4-87B6-65E9C50F28AB}"/>
                </a:ext>
              </a:extLst>
            </p:cNvPr>
            <p:cNvGrpSpPr/>
            <p:nvPr/>
          </p:nvGrpSpPr>
          <p:grpSpPr>
            <a:xfrm>
              <a:off x="8848387" y="3516714"/>
              <a:ext cx="494544" cy="541543"/>
              <a:chOff x="5614157" y="3113410"/>
              <a:chExt cx="543998" cy="595697"/>
            </a:xfrm>
          </p:grpSpPr>
          <p:sp>
            <p:nvSpPr>
              <p:cNvPr id="159" name="Freeform: Shape 158">
                <a:extLst>
                  <a:ext uri="{FF2B5EF4-FFF2-40B4-BE49-F238E27FC236}">
                    <a16:creationId xmlns:a16="http://schemas.microsoft.com/office/drawing/2014/main" id="{FA59A80A-A9D6-4182-AEDD-28B5CE29D94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A15D05EE-F285-45A7-B428-00226009B741}"/>
                  </a:ext>
                </a:extLst>
              </p:cNvPr>
              <p:cNvGrpSpPr/>
              <p:nvPr/>
            </p:nvGrpSpPr>
            <p:grpSpPr>
              <a:xfrm>
                <a:off x="5718434" y="3411392"/>
                <a:ext cx="331095" cy="240507"/>
                <a:chOff x="5718434" y="3381512"/>
                <a:chExt cx="331095" cy="240507"/>
              </a:xfrm>
            </p:grpSpPr>
            <p:grpSp>
              <p:nvGrpSpPr>
                <p:cNvPr id="162" name="Group 161">
                  <a:extLst>
                    <a:ext uri="{FF2B5EF4-FFF2-40B4-BE49-F238E27FC236}">
                      <a16:creationId xmlns:a16="http://schemas.microsoft.com/office/drawing/2014/main" id="{14CD4DA7-1ED4-456E-94E4-0B9E270589E1}"/>
                    </a:ext>
                  </a:extLst>
                </p:cNvPr>
                <p:cNvGrpSpPr/>
                <p:nvPr/>
              </p:nvGrpSpPr>
              <p:grpSpPr>
                <a:xfrm>
                  <a:off x="5718434" y="3381512"/>
                  <a:ext cx="331095" cy="205955"/>
                  <a:chOff x="1940022" y="2942066"/>
                  <a:chExt cx="2357982" cy="1466762"/>
                </a:xfrm>
              </p:grpSpPr>
              <p:sp>
                <p:nvSpPr>
                  <p:cNvPr id="164" name="Freeform: Shape 163">
                    <a:extLst>
                      <a:ext uri="{FF2B5EF4-FFF2-40B4-BE49-F238E27FC236}">
                        <a16:creationId xmlns:a16="http://schemas.microsoft.com/office/drawing/2014/main" id="{83D985FA-31E6-45D1-AEC2-224F73AAF87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17F2ED6-8F82-4257-B3C6-B7A3066C32A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3D2CEFB-3D67-4838-8BBD-3DE9B383250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3" name="Freeform: Shape 162">
                  <a:extLst>
                    <a:ext uri="{FF2B5EF4-FFF2-40B4-BE49-F238E27FC236}">
                      <a16:creationId xmlns:a16="http://schemas.microsoft.com/office/drawing/2014/main" id="{57F85790-9CFA-4CD9-AC11-9E9B0965A94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1" name="TextBox 160">
                <a:extLst>
                  <a:ext uri="{FF2B5EF4-FFF2-40B4-BE49-F238E27FC236}">
                    <a16:creationId xmlns:a16="http://schemas.microsoft.com/office/drawing/2014/main" id="{235F6776-4764-4EAC-8D3C-5A33C806AEB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4" name="Group 103">
              <a:extLst>
                <a:ext uri="{FF2B5EF4-FFF2-40B4-BE49-F238E27FC236}">
                  <a16:creationId xmlns:a16="http://schemas.microsoft.com/office/drawing/2014/main" id="{FB41E4CB-84D5-41F1-8F1D-2289D6AA4D4D}"/>
                </a:ext>
              </a:extLst>
            </p:cNvPr>
            <p:cNvGrpSpPr/>
            <p:nvPr/>
          </p:nvGrpSpPr>
          <p:grpSpPr>
            <a:xfrm>
              <a:off x="9432093" y="3516714"/>
              <a:ext cx="494544" cy="541543"/>
              <a:chOff x="5614157" y="3113410"/>
              <a:chExt cx="543998" cy="595697"/>
            </a:xfrm>
          </p:grpSpPr>
          <p:sp>
            <p:nvSpPr>
              <p:cNvPr id="151" name="Freeform: Shape 150">
                <a:extLst>
                  <a:ext uri="{FF2B5EF4-FFF2-40B4-BE49-F238E27FC236}">
                    <a16:creationId xmlns:a16="http://schemas.microsoft.com/office/drawing/2014/main" id="{E37D7C8E-7074-4FF8-9441-D18F0943625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83C1CD9A-B973-4E29-837F-80DFE285A7EF}"/>
                  </a:ext>
                </a:extLst>
              </p:cNvPr>
              <p:cNvGrpSpPr/>
              <p:nvPr/>
            </p:nvGrpSpPr>
            <p:grpSpPr>
              <a:xfrm>
                <a:off x="5718434" y="3411392"/>
                <a:ext cx="331095" cy="240507"/>
                <a:chOff x="5718434" y="3381512"/>
                <a:chExt cx="331095" cy="240507"/>
              </a:xfrm>
            </p:grpSpPr>
            <p:grpSp>
              <p:nvGrpSpPr>
                <p:cNvPr id="154" name="Group 153">
                  <a:extLst>
                    <a:ext uri="{FF2B5EF4-FFF2-40B4-BE49-F238E27FC236}">
                      <a16:creationId xmlns:a16="http://schemas.microsoft.com/office/drawing/2014/main" id="{7A1ADAF1-3AD5-4B26-8075-6C1B633A59D6}"/>
                    </a:ext>
                  </a:extLst>
                </p:cNvPr>
                <p:cNvGrpSpPr/>
                <p:nvPr/>
              </p:nvGrpSpPr>
              <p:grpSpPr>
                <a:xfrm>
                  <a:off x="5718434" y="3381512"/>
                  <a:ext cx="331095" cy="205955"/>
                  <a:chOff x="1940022" y="2942066"/>
                  <a:chExt cx="2357982" cy="1466762"/>
                </a:xfrm>
              </p:grpSpPr>
              <p:sp>
                <p:nvSpPr>
                  <p:cNvPr id="156" name="Freeform: Shape 155">
                    <a:extLst>
                      <a:ext uri="{FF2B5EF4-FFF2-40B4-BE49-F238E27FC236}">
                        <a16:creationId xmlns:a16="http://schemas.microsoft.com/office/drawing/2014/main" id="{130DDAE9-2CD0-478F-9B7A-97B626F38C28}"/>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AACDCBEE-C29F-4844-A6A3-7386B6EA4F5D}"/>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42EBB7-9380-4C94-B5DC-7204AA3E5B65}"/>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5" name="Freeform: Shape 154">
                  <a:extLst>
                    <a:ext uri="{FF2B5EF4-FFF2-40B4-BE49-F238E27FC236}">
                      <a16:creationId xmlns:a16="http://schemas.microsoft.com/office/drawing/2014/main" id="{0A1189EC-9C9E-4AE4-AA91-9AAEBE18792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2119F819-DD38-4110-A1A9-F1FEDC3218BB}"/>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5" name="Oval 104">
              <a:extLst>
                <a:ext uri="{FF2B5EF4-FFF2-40B4-BE49-F238E27FC236}">
                  <a16:creationId xmlns:a16="http://schemas.microsoft.com/office/drawing/2014/main" id="{6811469F-5539-4592-9D1E-63F621C3359E}"/>
                </a:ext>
              </a:extLst>
            </p:cNvPr>
            <p:cNvSpPr/>
            <p:nvPr/>
          </p:nvSpPr>
          <p:spPr>
            <a:xfrm>
              <a:off x="10868438" y="3115289"/>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A7A8A157-A0E5-4958-89E7-D86A5D96B8E8}"/>
                </a:ext>
              </a:extLst>
            </p:cNvPr>
            <p:cNvGrpSpPr/>
            <p:nvPr/>
          </p:nvGrpSpPr>
          <p:grpSpPr>
            <a:xfrm>
              <a:off x="10990667" y="3516714"/>
              <a:ext cx="494544" cy="541543"/>
              <a:chOff x="5614157" y="3113410"/>
              <a:chExt cx="543998" cy="595697"/>
            </a:xfrm>
          </p:grpSpPr>
          <p:sp>
            <p:nvSpPr>
              <p:cNvPr id="143" name="Freeform: Shape 142">
                <a:extLst>
                  <a:ext uri="{FF2B5EF4-FFF2-40B4-BE49-F238E27FC236}">
                    <a16:creationId xmlns:a16="http://schemas.microsoft.com/office/drawing/2014/main" id="{CEF73057-EFC2-4BF5-974D-374E50281E2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74A92AEF-A1C6-4687-93D4-E137AC58CE28}"/>
                  </a:ext>
                </a:extLst>
              </p:cNvPr>
              <p:cNvGrpSpPr/>
              <p:nvPr/>
            </p:nvGrpSpPr>
            <p:grpSpPr>
              <a:xfrm>
                <a:off x="5718434" y="3411392"/>
                <a:ext cx="331095" cy="240507"/>
                <a:chOff x="5718434" y="3381512"/>
                <a:chExt cx="331095" cy="240507"/>
              </a:xfrm>
            </p:grpSpPr>
            <p:grpSp>
              <p:nvGrpSpPr>
                <p:cNvPr id="146" name="Group 145">
                  <a:extLst>
                    <a:ext uri="{FF2B5EF4-FFF2-40B4-BE49-F238E27FC236}">
                      <a16:creationId xmlns:a16="http://schemas.microsoft.com/office/drawing/2014/main" id="{6417A5B0-1C0B-4641-A217-622AC45D2A9D}"/>
                    </a:ext>
                  </a:extLst>
                </p:cNvPr>
                <p:cNvGrpSpPr/>
                <p:nvPr/>
              </p:nvGrpSpPr>
              <p:grpSpPr>
                <a:xfrm>
                  <a:off x="5718434" y="3381512"/>
                  <a:ext cx="331095" cy="205955"/>
                  <a:chOff x="1940022" y="2942066"/>
                  <a:chExt cx="2357982" cy="1466762"/>
                </a:xfrm>
              </p:grpSpPr>
              <p:sp>
                <p:nvSpPr>
                  <p:cNvPr id="148" name="Freeform: Shape 147">
                    <a:extLst>
                      <a:ext uri="{FF2B5EF4-FFF2-40B4-BE49-F238E27FC236}">
                        <a16:creationId xmlns:a16="http://schemas.microsoft.com/office/drawing/2014/main" id="{78DB811D-F3DA-4475-B3DE-E5E1221C947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E3098AA-C79D-46E9-86CB-35311F07784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FDC8B5A-FA6D-4409-96A7-4CCA894A1AA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Freeform: Shape 146">
                  <a:extLst>
                    <a:ext uri="{FF2B5EF4-FFF2-40B4-BE49-F238E27FC236}">
                      <a16:creationId xmlns:a16="http://schemas.microsoft.com/office/drawing/2014/main" id="{8DD24656-DFE4-49D0-80E0-30331327B9C2}"/>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TextBox 144">
                <a:extLst>
                  <a:ext uri="{FF2B5EF4-FFF2-40B4-BE49-F238E27FC236}">
                    <a16:creationId xmlns:a16="http://schemas.microsoft.com/office/drawing/2014/main" id="{4AD3658C-2432-4829-AF0F-65F2FE3F7C5D}"/>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7" name="Group 106">
              <a:extLst>
                <a:ext uri="{FF2B5EF4-FFF2-40B4-BE49-F238E27FC236}">
                  <a16:creationId xmlns:a16="http://schemas.microsoft.com/office/drawing/2014/main" id="{25BC31C6-2161-4682-AD70-A8E6E5C2C4EC}"/>
                </a:ext>
              </a:extLst>
            </p:cNvPr>
            <p:cNvGrpSpPr/>
            <p:nvPr/>
          </p:nvGrpSpPr>
          <p:grpSpPr>
            <a:xfrm>
              <a:off x="11574373" y="3516714"/>
              <a:ext cx="494544" cy="541543"/>
              <a:chOff x="5614157" y="3113410"/>
              <a:chExt cx="543998" cy="595697"/>
            </a:xfrm>
          </p:grpSpPr>
          <p:sp>
            <p:nvSpPr>
              <p:cNvPr id="135" name="Freeform: Shape 134">
                <a:extLst>
                  <a:ext uri="{FF2B5EF4-FFF2-40B4-BE49-F238E27FC236}">
                    <a16:creationId xmlns:a16="http://schemas.microsoft.com/office/drawing/2014/main" id="{B4968896-A3A2-46BA-BD4E-F6AAEB1EA68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566D5186-7310-4C6C-A9A8-B905A34C19D9}"/>
                  </a:ext>
                </a:extLst>
              </p:cNvPr>
              <p:cNvGrpSpPr/>
              <p:nvPr/>
            </p:nvGrpSpPr>
            <p:grpSpPr>
              <a:xfrm>
                <a:off x="5718434" y="3411392"/>
                <a:ext cx="331095" cy="240507"/>
                <a:chOff x="5718434" y="3381512"/>
                <a:chExt cx="331095" cy="240507"/>
              </a:xfrm>
            </p:grpSpPr>
            <p:grpSp>
              <p:nvGrpSpPr>
                <p:cNvPr id="138" name="Group 137">
                  <a:extLst>
                    <a:ext uri="{FF2B5EF4-FFF2-40B4-BE49-F238E27FC236}">
                      <a16:creationId xmlns:a16="http://schemas.microsoft.com/office/drawing/2014/main" id="{9F291DCE-E2BB-418E-A185-D1D5453E7937}"/>
                    </a:ext>
                  </a:extLst>
                </p:cNvPr>
                <p:cNvGrpSpPr/>
                <p:nvPr/>
              </p:nvGrpSpPr>
              <p:grpSpPr>
                <a:xfrm>
                  <a:off x="5718434" y="3381512"/>
                  <a:ext cx="331095" cy="205955"/>
                  <a:chOff x="1940022" y="2942066"/>
                  <a:chExt cx="2357982" cy="1466762"/>
                </a:xfrm>
              </p:grpSpPr>
              <p:sp>
                <p:nvSpPr>
                  <p:cNvPr id="140" name="Freeform: Shape 139">
                    <a:extLst>
                      <a:ext uri="{FF2B5EF4-FFF2-40B4-BE49-F238E27FC236}">
                        <a16:creationId xmlns:a16="http://schemas.microsoft.com/office/drawing/2014/main" id="{78B54AB3-9F7E-4C66-A62F-604F9ADE5E6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AAD4C78-E754-4CEE-ACFD-9C1471D6F63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754B7C7E-6A34-47D8-99E3-34F4E896E56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Freeform: Shape 138">
                  <a:extLst>
                    <a:ext uri="{FF2B5EF4-FFF2-40B4-BE49-F238E27FC236}">
                      <a16:creationId xmlns:a16="http://schemas.microsoft.com/office/drawing/2014/main" id="{76DC387E-F8F2-468F-902E-8A5EC3DD6A5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TextBox 136">
                <a:extLst>
                  <a:ext uri="{FF2B5EF4-FFF2-40B4-BE49-F238E27FC236}">
                    <a16:creationId xmlns:a16="http://schemas.microsoft.com/office/drawing/2014/main" id="{6DF0D4EA-1F0E-4F53-88AF-DA4D6B12685E}"/>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8" name="Oval 107">
              <a:extLst>
                <a:ext uri="{FF2B5EF4-FFF2-40B4-BE49-F238E27FC236}">
                  <a16:creationId xmlns:a16="http://schemas.microsoft.com/office/drawing/2014/main" id="{2BF5B853-87E3-467B-BABD-0A830B2E3E5F}"/>
                </a:ext>
              </a:extLst>
            </p:cNvPr>
            <p:cNvSpPr/>
            <p:nvPr/>
          </p:nvSpPr>
          <p:spPr>
            <a:xfrm>
              <a:off x="9802433" y="1990734"/>
              <a:ext cx="1306745" cy="1306745"/>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9" name="Group 108">
              <a:extLst>
                <a:ext uri="{FF2B5EF4-FFF2-40B4-BE49-F238E27FC236}">
                  <a16:creationId xmlns:a16="http://schemas.microsoft.com/office/drawing/2014/main" id="{6831F5BB-2A92-4A9D-B1C3-D02210EB2245}"/>
                </a:ext>
              </a:extLst>
            </p:cNvPr>
            <p:cNvGrpSpPr/>
            <p:nvPr/>
          </p:nvGrpSpPr>
          <p:grpSpPr>
            <a:xfrm>
              <a:off x="9924662" y="2392159"/>
              <a:ext cx="494544" cy="541543"/>
              <a:chOff x="5614157" y="3113410"/>
              <a:chExt cx="543998" cy="595697"/>
            </a:xfrm>
          </p:grpSpPr>
          <p:sp>
            <p:nvSpPr>
              <p:cNvPr id="127" name="Freeform: Shape 126">
                <a:extLst>
                  <a:ext uri="{FF2B5EF4-FFF2-40B4-BE49-F238E27FC236}">
                    <a16:creationId xmlns:a16="http://schemas.microsoft.com/office/drawing/2014/main" id="{D1016274-867F-4EA0-9026-17BC67C7AD9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7739FF05-3628-4E3C-B176-3333FC28C639}"/>
                  </a:ext>
                </a:extLst>
              </p:cNvPr>
              <p:cNvGrpSpPr/>
              <p:nvPr/>
            </p:nvGrpSpPr>
            <p:grpSpPr>
              <a:xfrm>
                <a:off x="5718434" y="3411392"/>
                <a:ext cx="331095" cy="240507"/>
                <a:chOff x="5718434" y="3381512"/>
                <a:chExt cx="331095" cy="240507"/>
              </a:xfrm>
            </p:grpSpPr>
            <p:grpSp>
              <p:nvGrpSpPr>
                <p:cNvPr id="130" name="Group 129">
                  <a:extLst>
                    <a:ext uri="{FF2B5EF4-FFF2-40B4-BE49-F238E27FC236}">
                      <a16:creationId xmlns:a16="http://schemas.microsoft.com/office/drawing/2014/main" id="{27DF9E8F-2B2B-42D0-A0DE-BF05F0DC688E}"/>
                    </a:ext>
                  </a:extLst>
                </p:cNvPr>
                <p:cNvGrpSpPr/>
                <p:nvPr/>
              </p:nvGrpSpPr>
              <p:grpSpPr>
                <a:xfrm>
                  <a:off x="5718434" y="3381512"/>
                  <a:ext cx="331095" cy="205955"/>
                  <a:chOff x="1940022" y="2942066"/>
                  <a:chExt cx="2357982" cy="1466762"/>
                </a:xfrm>
              </p:grpSpPr>
              <p:sp>
                <p:nvSpPr>
                  <p:cNvPr id="132" name="Freeform: Shape 131">
                    <a:extLst>
                      <a:ext uri="{FF2B5EF4-FFF2-40B4-BE49-F238E27FC236}">
                        <a16:creationId xmlns:a16="http://schemas.microsoft.com/office/drawing/2014/main" id="{CB26EA42-1308-4E80-A625-78EECA1C609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949C15C0-0131-49F7-848B-87A7EC4A852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D55F8A-7158-485D-9F2C-FEA8F0DE99A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Freeform: Shape 130">
                  <a:extLst>
                    <a:ext uri="{FF2B5EF4-FFF2-40B4-BE49-F238E27FC236}">
                      <a16:creationId xmlns:a16="http://schemas.microsoft.com/office/drawing/2014/main" id="{3E05C1F8-96E6-4ECF-AA58-BE0E5880968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9" name="TextBox 128">
                <a:extLst>
                  <a:ext uri="{FF2B5EF4-FFF2-40B4-BE49-F238E27FC236}">
                    <a16:creationId xmlns:a16="http://schemas.microsoft.com/office/drawing/2014/main" id="{EEC9D9C4-B78F-4829-8A43-472D8B532050}"/>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29BE7946-C38D-4B0C-A310-8C3BBC889577}"/>
                </a:ext>
              </a:extLst>
            </p:cNvPr>
            <p:cNvGrpSpPr/>
            <p:nvPr/>
          </p:nvGrpSpPr>
          <p:grpSpPr>
            <a:xfrm>
              <a:off x="10508368" y="2392159"/>
              <a:ext cx="494544" cy="541543"/>
              <a:chOff x="5614157" y="3113410"/>
              <a:chExt cx="543998" cy="595697"/>
            </a:xfrm>
          </p:grpSpPr>
          <p:sp>
            <p:nvSpPr>
              <p:cNvPr id="119" name="Freeform: Shape 118">
                <a:extLst>
                  <a:ext uri="{FF2B5EF4-FFF2-40B4-BE49-F238E27FC236}">
                    <a16:creationId xmlns:a16="http://schemas.microsoft.com/office/drawing/2014/main" id="{2E4CBBDF-5D47-4ACB-82C7-9CD517247C3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67FF8F61-A919-4511-9671-BEEDC50AA4E2}"/>
                  </a:ext>
                </a:extLst>
              </p:cNvPr>
              <p:cNvGrpSpPr/>
              <p:nvPr/>
            </p:nvGrpSpPr>
            <p:grpSpPr>
              <a:xfrm>
                <a:off x="5718434" y="3411392"/>
                <a:ext cx="331095" cy="240507"/>
                <a:chOff x="5718434" y="3381512"/>
                <a:chExt cx="331095" cy="240507"/>
              </a:xfrm>
            </p:grpSpPr>
            <p:grpSp>
              <p:nvGrpSpPr>
                <p:cNvPr id="122" name="Group 121">
                  <a:extLst>
                    <a:ext uri="{FF2B5EF4-FFF2-40B4-BE49-F238E27FC236}">
                      <a16:creationId xmlns:a16="http://schemas.microsoft.com/office/drawing/2014/main" id="{7AB3173A-E0BD-4EB7-9325-12AC28038882}"/>
                    </a:ext>
                  </a:extLst>
                </p:cNvPr>
                <p:cNvGrpSpPr/>
                <p:nvPr/>
              </p:nvGrpSpPr>
              <p:grpSpPr>
                <a:xfrm>
                  <a:off x="5718434" y="3381512"/>
                  <a:ext cx="331095" cy="205955"/>
                  <a:chOff x="1940022" y="2942066"/>
                  <a:chExt cx="2357982" cy="1466762"/>
                </a:xfrm>
              </p:grpSpPr>
              <p:sp>
                <p:nvSpPr>
                  <p:cNvPr id="124" name="Freeform: Shape 123">
                    <a:extLst>
                      <a:ext uri="{FF2B5EF4-FFF2-40B4-BE49-F238E27FC236}">
                        <a16:creationId xmlns:a16="http://schemas.microsoft.com/office/drawing/2014/main" id="{278B4F26-76C6-4DAF-821B-A71416F4EF8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B47EC37-553C-44A0-9576-EA8585D6746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C5064BC4-4AFB-49A1-85A6-5790CE9E8A3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Freeform: Shape 122">
                  <a:extLst>
                    <a:ext uri="{FF2B5EF4-FFF2-40B4-BE49-F238E27FC236}">
                      <a16:creationId xmlns:a16="http://schemas.microsoft.com/office/drawing/2014/main" id="{02E42A63-05AC-4702-8110-7560228A877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1" name="TextBox 120">
                <a:extLst>
                  <a:ext uri="{FF2B5EF4-FFF2-40B4-BE49-F238E27FC236}">
                    <a16:creationId xmlns:a16="http://schemas.microsoft.com/office/drawing/2014/main" id="{FC7B1849-29D3-4295-B359-822696C2A596}"/>
                  </a:ext>
                </a:extLst>
              </p:cNvPr>
              <p:cNvSpPr txBox="1"/>
              <p:nvPr/>
            </p:nvSpPr>
            <p:spPr>
              <a:xfrm>
                <a:off x="5673090" y="3167193"/>
                <a:ext cx="421781" cy="4106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6"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11" name="Rectangle: Rounded Corners 110">
              <a:extLst>
                <a:ext uri="{FF2B5EF4-FFF2-40B4-BE49-F238E27FC236}">
                  <a16:creationId xmlns:a16="http://schemas.microsoft.com/office/drawing/2014/main" id="{B54B50B2-FEBC-4D0A-AEC4-5BBAEADA5802}"/>
                </a:ext>
              </a:extLst>
            </p:cNvPr>
            <p:cNvSpPr/>
            <p:nvPr/>
          </p:nvSpPr>
          <p:spPr bwMode="auto">
            <a:xfrm>
              <a:off x="8610834" y="1902292"/>
              <a:ext cx="3712493" cy="2600500"/>
            </a:xfrm>
            <a:prstGeom prst="roundRect">
              <a:avLst/>
            </a:prstGeom>
            <a:no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7F3E6BF-6DEA-440A-8362-AF5D3FE1A7DB}"/>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69189C0-F13D-4117-9723-4350C8EE3A49}"/>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9905671-7242-4A7E-9A86-49023C2AA1C4}"/>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3B32865-5003-4142-ADC9-AB9108C09C6C}"/>
                </a:ext>
              </a:extLst>
            </p:cNvPr>
            <p:cNvCxnSpPr>
              <a:cxnSpLocks/>
              <a:stCxn id="102" idx="7"/>
              <a:endCxn id="10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E2F24DE-D5E4-4624-8A47-AD2BA1BF1F9C}"/>
                </a:ext>
              </a:extLst>
            </p:cNvPr>
            <p:cNvCxnSpPr>
              <a:cxnSpLocks/>
              <a:stCxn id="102" idx="6"/>
              <a:endCxn id="10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9FC02CC-A637-4362-84ED-79468ABB5B9A}"/>
                </a:ext>
              </a:extLst>
            </p:cNvPr>
            <p:cNvCxnSpPr>
              <a:cxnSpLocks/>
              <a:endCxn id="10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836412-B95C-4C9B-B8E7-3EE160487097}"/>
                </a:ext>
              </a:extLst>
            </p:cNvPr>
            <p:cNvSpPr txBox="1"/>
            <p:nvPr/>
          </p:nvSpPr>
          <p:spPr>
            <a:xfrm>
              <a:off x="8566943" y="1833535"/>
              <a:ext cx="1951110" cy="690226"/>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chemeClr val="accent4"/>
                  </a:solidFill>
                  <a:effectLst/>
                  <a:uLnTx/>
                  <a:uFillTx/>
                  <a:latin typeface="Segoe UI Semibold" panose="020B0702040204020203" pitchFamily="34" charset="0"/>
                  <a:ea typeface="+mn-ea"/>
                  <a:cs typeface="Segoe UI Semibold" panose="020B0702040204020203" pitchFamily="34" charset="0"/>
                </a:rPr>
                <a:t>Region </a:t>
              </a:r>
            </a:p>
          </p:txBody>
        </p:sp>
      </p:grpSp>
      <p:sp>
        <p:nvSpPr>
          <p:cNvPr id="198" name="Title 1">
            <a:extLst>
              <a:ext uri="{FF2B5EF4-FFF2-40B4-BE49-F238E27FC236}">
                <a16:creationId xmlns:a16="http://schemas.microsoft.com/office/drawing/2014/main" id="{5975C184-AFF2-462B-8D9D-96697B06A7E3}"/>
              </a:ext>
            </a:extLst>
          </p:cNvPr>
          <p:cNvSpPr>
            <a:spLocks noGrp="1"/>
          </p:cNvSpPr>
          <p:nvPr>
            <p:ph type="title"/>
          </p:nvPr>
        </p:nvSpPr>
        <p:spPr>
          <a:xfrm>
            <a:off x="588263" y="457200"/>
            <a:ext cx="11018520" cy="553998"/>
          </a:xfrm>
        </p:spPr>
        <p:txBody>
          <a:body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is an Availability Zone?</a:t>
            </a:r>
          </a:p>
        </p:txBody>
      </p:sp>
      <p:grpSp>
        <p:nvGrpSpPr>
          <p:cNvPr id="200" name="Group 199">
            <a:extLst>
              <a:ext uri="{FF2B5EF4-FFF2-40B4-BE49-F238E27FC236}">
                <a16:creationId xmlns:a16="http://schemas.microsoft.com/office/drawing/2014/main" id="{9FCA03C4-7273-4DFF-8BC4-59DAAC055151}"/>
              </a:ext>
            </a:extLst>
          </p:cNvPr>
          <p:cNvGrpSpPr/>
          <p:nvPr/>
        </p:nvGrpSpPr>
        <p:grpSpPr>
          <a:xfrm>
            <a:off x="0" y="6215635"/>
            <a:ext cx="11444140" cy="322080"/>
            <a:chOff x="0" y="6215635"/>
            <a:chExt cx="11444140" cy="322080"/>
          </a:xfrm>
        </p:grpSpPr>
        <p:grpSp>
          <p:nvGrpSpPr>
            <p:cNvPr id="201" name="Group 200">
              <a:extLst>
                <a:ext uri="{FF2B5EF4-FFF2-40B4-BE49-F238E27FC236}">
                  <a16:creationId xmlns:a16="http://schemas.microsoft.com/office/drawing/2014/main" id="{56148D66-2F91-495B-8C45-9C59D58DE478}"/>
                </a:ext>
              </a:extLst>
            </p:cNvPr>
            <p:cNvGrpSpPr/>
            <p:nvPr/>
          </p:nvGrpSpPr>
          <p:grpSpPr>
            <a:xfrm>
              <a:off x="662352" y="6399215"/>
              <a:ext cx="10356966" cy="138500"/>
              <a:chOff x="662352" y="6316085"/>
              <a:chExt cx="10356966" cy="138500"/>
            </a:xfrm>
          </p:grpSpPr>
          <p:sp>
            <p:nvSpPr>
              <p:cNvPr id="210" name="TextBox 209">
                <a:extLst>
                  <a:ext uri="{FF2B5EF4-FFF2-40B4-BE49-F238E27FC236}">
                    <a16:creationId xmlns:a16="http://schemas.microsoft.com/office/drawing/2014/main" id="{0748988C-2411-4EE1-B048-B30EA7DD3DC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11" name="TextBox 210">
                <a:extLst>
                  <a:ext uri="{FF2B5EF4-FFF2-40B4-BE49-F238E27FC236}">
                    <a16:creationId xmlns:a16="http://schemas.microsoft.com/office/drawing/2014/main" id="{6DFF01D8-4D98-4CF4-BB2F-2B4FB550E677}"/>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Local</a:t>
                </a:r>
              </a:p>
            </p:txBody>
          </p:sp>
          <p:sp>
            <p:nvSpPr>
              <p:cNvPr id="212" name="TextBox 211">
                <a:extLst>
                  <a:ext uri="{FF2B5EF4-FFF2-40B4-BE49-F238E27FC236}">
                    <a16:creationId xmlns:a16="http://schemas.microsoft.com/office/drawing/2014/main" id="{3484B590-444E-4261-AFC3-3DD95D81BC3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Zone</a:t>
                </a:r>
              </a:p>
            </p:txBody>
          </p:sp>
          <p:sp>
            <p:nvSpPr>
              <p:cNvPr id="213" name="TextBox 212">
                <a:extLst>
                  <a:ext uri="{FF2B5EF4-FFF2-40B4-BE49-F238E27FC236}">
                    <a16:creationId xmlns:a16="http://schemas.microsoft.com/office/drawing/2014/main" id="{A4FC35AF-448D-4AE9-BDEE-DB2A08EF73D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214" name="TextBox 213">
                <a:extLst>
                  <a:ext uri="{FF2B5EF4-FFF2-40B4-BE49-F238E27FC236}">
                    <a16:creationId xmlns:a16="http://schemas.microsoft.com/office/drawing/2014/main" id="{B64B7CF1-1EAD-48DE-B124-9B104C141E6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5" name="TextBox 214">
                <a:extLst>
                  <a:ext uri="{FF2B5EF4-FFF2-40B4-BE49-F238E27FC236}">
                    <a16:creationId xmlns:a16="http://schemas.microsoft.com/office/drawing/2014/main" id="{A38929EF-423F-462E-AD6F-1F6DD9858BC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02" name="Group 201">
              <a:extLst>
                <a:ext uri="{FF2B5EF4-FFF2-40B4-BE49-F238E27FC236}">
                  <a16:creationId xmlns:a16="http://schemas.microsoft.com/office/drawing/2014/main" id="{8BF5569E-0E9D-4D03-B3B2-E4E9E927EC61}"/>
                </a:ext>
              </a:extLst>
            </p:cNvPr>
            <p:cNvGrpSpPr/>
            <p:nvPr/>
          </p:nvGrpSpPr>
          <p:grpSpPr>
            <a:xfrm>
              <a:off x="0" y="6215635"/>
              <a:ext cx="11444140" cy="131976"/>
              <a:chOff x="0" y="6058468"/>
              <a:chExt cx="11444140" cy="131976"/>
            </a:xfrm>
          </p:grpSpPr>
          <p:cxnSp>
            <p:nvCxnSpPr>
              <p:cNvPr id="203" name="Straight Arrow Connector 202">
                <a:extLst>
                  <a:ext uri="{FF2B5EF4-FFF2-40B4-BE49-F238E27FC236}">
                    <a16:creationId xmlns:a16="http://schemas.microsoft.com/office/drawing/2014/main" id="{A9B187D8-C11D-4D84-910B-4E3A56880813}"/>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4" name="Oval 203">
                <a:extLst>
                  <a:ext uri="{FF2B5EF4-FFF2-40B4-BE49-F238E27FC236}">
                    <a16:creationId xmlns:a16="http://schemas.microsoft.com/office/drawing/2014/main" id="{3D27C1DD-B0DF-44EE-9406-7E2F3BF7D6A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sp>
            <p:nvSpPr>
              <p:cNvPr id="205" name="Oval 204">
                <a:extLst>
                  <a:ext uri="{FF2B5EF4-FFF2-40B4-BE49-F238E27FC236}">
                    <a16:creationId xmlns:a16="http://schemas.microsoft.com/office/drawing/2014/main" id="{DF898AB5-AFAC-47AC-AF9F-7422CEE3BAE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888B424B-7590-42C2-A56B-B8D1013E14A2}"/>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30959B35-D514-4693-AC5C-9ED08C41F755}"/>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Oval 207">
                <a:extLst>
                  <a:ext uri="{FF2B5EF4-FFF2-40B4-BE49-F238E27FC236}">
                    <a16:creationId xmlns:a16="http://schemas.microsoft.com/office/drawing/2014/main" id="{799DD15D-FD64-484D-AE60-8C96EF1FA95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9" name="Oval 208">
                <a:extLst>
                  <a:ext uri="{FF2B5EF4-FFF2-40B4-BE49-F238E27FC236}">
                    <a16:creationId xmlns:a16="http://schemas.microsoft.com/office/drawing/2014/main" id="{136453A9-28C9-49C0-8877-BEB30F3807CB}"/>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19442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animBg="1"/>
      <p:bldP spid="27" grpId="0" animBg="1"/>
      <p:bldP spid="28" grpId="0" animBg="1"/>
      <p:bldP spid="29" grpId="0" animBg="1"/>
      <p:bldP spid="30" grpId="0" animBg="1"/>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a:solidFill>
                  <a:prstClr val="black"/>
                </a:solidFill>
                <a:latin typeface="Segoe UI"/>
                <a:cs typeface="Segoe UI Semilight" panose="020B0402040204020203" pitchFamily="34" charset="0"/>
              </a:rPr>
              <a:t>Database resilient to zonal outage</a:t>
            </a:r>
          </a:p>
          <a:p>
            <a:pPr marL="228556" indent="-228556" defTabSz="932563">
              <a:spcBef>
                <a:spcPct val="20000"/>
              </a:spcBef>
              <a:buClr>
                <a:srgbClr val="0078D4"/>
              </a:buClr>
              <a:buSzPct val="100000"/>
              <a:buFont typeface="Arial" panose="020B0604020202020204" pitchFamily="34" charset="0"/>
              <a:buChar char="•"/>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Business Critical &amp; Premium service tiers</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6" name="Group 175">
            <a:extLst>
              <a:ext uri="{FF2B5EF4-FFF2-40B4-BE49-F238E27FC236}">
                <a16:creationId xmlns:a16="http://schemas.microsoft.com/office/drawing/2014/main" id="{C9B8187C-401D-4087-9A43-6FA56E9EEF31}"/>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B99CD3F5-089C-4469-BD96-404DF8BC4DE7}"/>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B1CA2F1-28F7-4439-BA7D-DD71AF84757B}"/>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A422FA27-0865-4A57-A85A-132D3FA7970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F9BED895-0E5E-4412-B991-595F9F9FECD2}"/>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B42C80B2-20D2-42F4-9EB6-AB5060F14DE5}"/>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A6DB1BA2-8AB1-4181-B6C8-B954BB4F75B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33789DE1-0F3F-4FCF-AA49-B672B98E795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5F5F97F8-9E4E-4A80-98B4-C4DAEBB733AE}"/>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6FE0A659-E241-4486-BD67-7EFB805D9050}"/>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B4BF0D58-E84F-4919-98BF-FADB81A808D3}"/>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3511E6B8-E6D3-49AB-9200-6D650AC2F180}"/>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430AE58F-1B29-43B8-9909-2955366DC4A3}"/>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B87F66FF-6E78-4CD3-92E4-94790D36812B}"/>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C6C32137-3DFF-4FE9-B1C9-A20D5910326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F8933C7A-EC0A-426A-8A0D-4DC556CF0E45}"/>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Currently in preview (10/22)</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srgbClr val="000000"/>
                </a:solidFill>
                <a:latin typeface="Segoe UI" panose="020B0502040204020203" pitchFamily="34" charset="0"/>
              </a:rPr>
              <a:t>For pricing details visit</a:t>
            </a:r>
            <a:r>
              <a:rPr lang="en-US" sz="2000" b="0" i="0" dirty="0">
                <a:solidFill>
                  <a:srgbClr val="000000"/>
                </a:solidFill>
                <a:effectLst/>
                <a:latin typeface="Segoe UI" panose="020B0502040204020203" pitchFamily="34" charset="0"/>
              </a:rPr>
              <a:t> the pricing pages for </a:t>
            </a:r>
            <a:r>
              <a:rPr lang="en-US" sz="2000" b="0" i="0" u="sng" strike="noStrike" dirty="0">
                <a:solidFill>
                  <a:srgbClr val="006BBD"/>
                </a:solidFill>
                <a:effectLst/>
                <a:latin typeface="Segoe UI" panose="020B0502040204020203" pitchFamily="34" charset="0"/>
                <a:hlinkClick r:id="rId3"/>
              </a:rPr>
              <a:t>single databases</a:t>
            </a:r>
            <a:r>
              <a:rPr lang="en-US" sz="2000" b="0" i="0" dirty="0">
                <a:solidFill>
                  <a:srgbClr val="000000"/>
                </a:solidFill>
                <a:effectLst/>
                <a:latin typeface="Segoe UI" panose="020B0502040204020203" pitchFamily="34" charset="0"/>
              </a:rPr>
              <a:t> and </a:t>
            </a:r>
            <a:r>
              <a:rPr lang="en-US" sz="2000" b="0" i="0" u="sng" strike="noStrike" dirty="0">
                <a:solidFill>
                  <a:srgbClr val="006BBD"/>
                </a:solidFill>
                <a:effectLst/>
                <a:latin typeface="Segoe UI" panose="020B0502040204020203" pitchFamily="34" charset="0"/>
                <a:hlinkClick r:id="rId4"/>
              </a:rPr>
              <a:t>elastic pools</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1107996"/>
          </a:xfrm>
        </p:spPr>
        <p:txBody>
          <a:bodyPr/>
          <a:lstStyle/>
          <a:p>
            <a:r>
              <a:rPr lang="en-US" spc="-49">
                <a:solidFill>
                  <a:srgbClr val="1A1A1A"/>
                </a:solidFill>
                <a:cs typeface="Segoe UI Semilight" panose="020B0402040204020203" pitchFamily="34" charset="0"/>
              </a:rPr>
              <a:t>Zone redundant database – General Purpose service tier</a:t>
            </a:r>
            <a:endParaRPr lang="en-US"/>
          </a:p>
        </p:txBody>
      </p:sp>
      <p:grpSp>
        <p:nvGrpSpPr>
          <p:cNvPr id="176" name="Group 175">
            <a:extLst>
              <a:ext uri="{FF2B5EF4-FFF2-40B4-BE49-F238E27FC236}">
                <a16:creationId xmlns:a16="http://schemas.microsoft.com/office/drawing/2014/main" id="{7F6E489B-6487-422E-985D-D566A228B75C}"/>
              </a:ext>
            </a:extLst>
          </p:cNvPr>
          <p:cNvGrpSpPr/>
          <p:nvPr/>
        </p:nvGrpSpPr>
        <p:grpSpPr>
          <a:xfrm>
            <a:off x="0" y="6215635"/>
            <a:ext cx="11444140" cy="322080"/>
            <a:chOff x="0" y="6215635"/>
            <a:chExt cx="11444140" cy="322080"/>
          </a:xfrm>
        </p:grpSpPr>
        <p:grpSp>
          <p:nvGrpSpPr>
            <p:cNvPr id="178" name="Group 177">
              <a:extLst>
                <a:ext uri="{FF2B5EF4-FFF2-40B4-BE49-F238E27FC236}">
                  <a16:creationId xmlns:a16="http://schemas.microsoft.com/office/drawing/2014/main" id="{07923706-A06D-45B5-9104-2A3A72F40BB0}"/>
                </a:ext>
              </a:extLst>
            </p:cNvPr>
            <p:cNvGrpSpPr/>
            <p:nvPr/>
          </p:nvGrpSpPr>
          <p:grpSpPr>
            <a:xfrm>
              <a:off x="662352" y="6399215"/>
              <a:ext cx="10356966" cy="138500"/>
              <a:chOff x="662352" y="6316085"/>
              <a:chExt cx="10356966" cy="138500"/>
            </a:xfrm>
          </p:grpSpPr>
          <p:sp>
            <p:nvSpPr>
              <p:cNvPr id="193" name="TextBox 192">
                <a:extLst>
                  <a:ext uri="{FF2B5EF4-FFF2-40B4-BE49-F238E27FC236}">
                    <a16:creationId xmlns:a16="http://schemas.microsoft.com/office/drawing/2014/main" id="{63552EC5-A335-4F76-9391-F51736C8BB4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Overview</a:t>
                </a:r>
              </a:p>
            </p:txBody>
          </p:sp>
          <p:sp>
            <p:nvSpPr>
              <p:cNvPr id="194" name="TextBox 193">
                <a:extLst>
                  <a:ext uri="{FF2B5EF4-FFF2-40B4-BE49-F238E27FC236}">
                    <a16:creationId xmlns:a16="http://schemas.microsoft.com/office/drawing/2014/main" id="{E33BEAC4-84EF-49B5-B828-D77AB602A5D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Local</a:t>
                </a:r>
              </a:p>
            </p:txBody>
          </p:sp>
          <p:sp>
            <p:nvSpPr>
              <p:cNvPr id="195" name="TextBox 194">
                <a:extLst>
                  <a:ext uri="{FF2B5EF4-FFF2-40B4-BE49-F238E27FC236}">
                    <a16:creationId xmlns:a16="http://schemas.microsoft.com/office/drawing/2014/main" id="{627AE1E4-7820-4C87-9AE3-EA696211DDFB}"/>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Zone</a:t>
                </a:r>
              </a:p>
            </p:txBody>
          </p:sp>
          <p:sp>
            <p:nvSpPr>
              <p:cNvPr id="196" name="TextBox 195">
                <a:extLst>
                  <a:ext uri="{FF2B5EF4-FFF2-40B4-BE49-F238E27FC236}">
                    <a16:creationId xmlns:a16="http://schemas.microsoft.com/office/drawing/2014/main" id="{60ACF8BB-200F-4427-A7A0-EC5B0E63FDF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Geo</a:t>
                </a:r>
              </a:p>
            </p:txBody>
          </p:sp>
          <p:sp>
            <p:nvSpPr>
              <p:cNvPr id="197" name="TextBox 196">
                <a:extLst>
                  <a:ext uri="{FF2B5EF4-FFF2-40B4-BE49-F238E27FC236}">
                    <a16:creationId xmlns:a16="http://schemas.microsoft.com/office/drawing/2014/main" id="{509DC51B-94C4-400E-9136-77E56361F40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198" name="TextBox 197">
                <a:extLst>
                  <a:ext uri="{FF2B5EF4-FFF2-40B4-BE49-F238E27FC236}">
                    <a16:creationId xmlns:a16="http://schemas.microsoft.com/office/drawing/2014/main" id="{BA277F16-5D17-45EF-AF00-4A04A171937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Scenarios</a:t>
                </a:r>
              </a:p>
            </p:txBody>
          </p:sp>
        </p:grpSp>
        <p:grpSp>
          <p:nvGrpSpPr>
            <p:cNvPr id="179" name="Group 178">
              <a:extLst>
                <a:ext uri="{FF2B5EF4-FFF2-40B4-BE49-F238E27FC236}">
                  <a16:creationId xmlns:a16="http://schemas.microsoft.com/office/drawing/2014/main" id="{7099CCA0-3041-4F4E-A72E-A8464E547D67}"/>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42ABC673-B01B-4236-9A58-803DE4805A9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185" name="Oval 184">
                <a:extLst>
                  <a:ext uri="{FF2B5EF4-FFF2-40B4-BE49-F238E27FC236}">
                    <a16:creationId xmlns:a16="http://schemas.microsoft.com/office/drawing/2014/main" id="{60318D2A-47EB-49D9-AE5A-37160409FE59}"/>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88" name="Oval 187">
                <a:extLst>
                  <a:ext uri="{FF2B5EF4-FFF2-40B4-BE49-F238E27FC236}">
                    <a16:creationId xmlns:a16="http://schemas.microsoft.com/office/drawing/2014/main" id="{429D56DB-514C-451D-84E7-F554BD3DAD8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9" name="Oval 188">
                <a:extLst>
                  <a:ext uri="{FF2B5EF4-FFF2-40B4-BE49-F238E27FC236}">
                    <a16:creationId xmlns:a16="http://schemas.microsoft.com/office/drawing/2014/main" id="{B4B97758-EEEB-4DF2-9D09-024542D9C7D6}"/>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Oval 189">
                <a:extLst>
                  <a:ext uri="{FF2B5EF4-FFF2-40B4-BE49-F238E27FC236}">
                    <a16:creationId xmlns:a16="http://schemas.microsoft.com/office/drawing/2014/main" id="{CC9F05DA-4531-4D53-9D96-3B662E97A82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Oval 190">
                <a:extLst>
                  <a:ext uri="{FF2B5EF4-FFF2-40B4-BE49-F238E27FC236}">
                    <a16:creationId xmlns:a16="http://schemas.microsoft.com/office/drawing/2014/main" id="{5BC30DC0-005A-42A8-A814-68ABA2BACA0A}"/>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192" name="Oval 191">
                <a:extLst>
                  <a:ext uri="{FF2B5EF4-FFF2-40B4-BE49-F238E27FC236}">
                    <a16:creationId xmlns:a16="http://schemas.microsoft.com/office/drawing/2014/main" id="{E5098A8E-EFCF-422F-9591-40168A5FD530}"/>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rgbClr val="0078D4"/>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48627533"/>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dirty="0">
                          <a:effectLst/>
                        </a:rPr>
                        <a:t>TBA</a:t>
                      </a:r>
                      <a:endParaRPr lang="en-US" sz="1600" dirty="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dirty="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27" name="Group 26">
            <a:extLst>
              <a:ext uri="{FF2B5EF4-FFF2-40B4-BE49-F238E27FC236}">
                <a16:creationId xmlns:a16="http://schemas.microsoft.com/office/drawing/2014/main" id="{073B44D0-3E19-4D74-8D46-12995F3326CB}"/>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AC070013-8593-42FA-BEE7-2BE20FB3C0CB}"/>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5F894C84-7DC7-4210-A8CD-134A84717695}"/>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8" name="TextBox 37">
                <a:extLst>
                  <a:ext uri="{FF2B5EF4-FFF2-40B4-BE49-F238E27FC236}">
                    <a16:creationId xmlns:a16="http://schemas.microsoft.com/office/drawing/2014/main" id="{2DD8CBFA-EA3D-4487-8625-95A5D1632C0D}"/>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9" name="TextBox 38">
                <a:extLst>
                  <a:ext uri="{FF2B5EF4-FFF2-40B4-BE49-F238E27FC236}">
                    <a16:creationId xmlns:a16="http://schemas.microsoft.com/office/drawing/2014/main" id="{FB93FB7E-468A-4F1A-9F02-7F40B55EE56C}"/>
                  </a:ext>
                </a:extLst>
              </p:cNvPr>
              <p:cNvSpPr txBox="1"/>
              <p:nvPr/>
            </p:nvSpPr>
            <p:spPr>
              <a:xfrm>
                <a:off x="3973293" y="6316085"/>
                <a:ext cx="136905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Zone</a:t>
                </a:r>
              </a:p>
            </p:txBody>
          </p:sp>
          <p:sp>
            <p:nvSpPr>
              <p:cNvPr id="40" name="TextBox 39">
                <a:extLst>
                  <a:ext uri="{FF2B5EF4-FFF2-40B4-BE49-F238E27FC236}">
                    <a16:creationId xmlns:a16="http://schemas.microsoft.com/office/drawing/2014/main" id="{5207D79F-9817-4F1A-95A2-62E3B84E94C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Geo</a:t>
                </a:r>
              </a:p>
            </p:txBody>
          </p:sp>
          <p:sp>
            <p:nvSpPr>
              <p:cNvPr id="41" name="TextBox 40">
                <a:extLst>
                  <a:ext uri="{FF2B5EF4-FFF2-40B4-BE49-F238E27FC236}">
                    <a16:creationId xmlns:a16="http://schemas.microsoft.com/office/drawing/2014/main" id="{54B63A49-ECA7-46E5-9B08-13C559B3EE5B}"/>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42" name="TextBox 41">
                <a:extLst>
                  <a:ext uri="{FF2B5EF4-FFF2-40B4-BE49-F238E27FC236}">
                    <a16:creationId xmlns:a16="http://schemas.microsoft.com/office/drawing/2014/main" id="{0D5E2A2F-7583-414D-9168-573872B95E26}"/>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9" name="Group 28">
              <a:extLst>
                <a:ext uri="{FF2B5EF4-FFF2-40B4-BE49-F238E27FC236}">
                  <a16:creationId xmlns:a16="http://schemas.microsoft.com/office/drawing/2014/main" id="{8A04030A-E147-4E94-9342-506D13445AD1}"/>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1C8FD188-337B-4F06-84AE-451EDBFA7CA4}"/>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31" name="Oval 30">
                <a:extLst>
                  <a:ext uri="{FF2B5EF4-FFF2-40B4-BE49-F238E27FC236}">
                    <a16:creationId xmlns:a16="http://schemas.microsoft.com/office/drawing/2014/main" id="{A60D13FE-DA0B-46AD-A3E9-0EA5E9FBAD5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B2F8F258-5AC5-451C-B7F2-7E656C23C7C5}"/>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3" name="Oval 32">
                <a:extLst>
                  <a:ext uri="{FF2B5EF4-FFF2-40B4-BE49-F238E27FC236}">
                    <a16:creationId xmlns:a16="http://schemas.microsoft.com/office/drawing/2014/main" id="{C7A8B51B-4631-43B9-8E90-1BD853B82037}"/>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Oval 33">
                <a:extLst>
                  <a:ext uri="{FF2B5EF4-FFF2-40B4-BE49-F238E27FC236}">
                    <a16:creationId xmlns:a16="http://schemas.microsoft.com/office/drawing/2014/main" id="{3BEB97EC-5867-4835-A2DA-ED8FB31D111A}"/>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Oval 34">
                <a:extLst>
                  <a:ext uri="{FF2B5EF4-FFF2-40B4-BE49-F238E27FC236}">
                    <a16:creationId xmlns:a16="http://schemas.microsoft.com/office/drawing/2014/main" id="{025CE562-64FD-4888-8EE4-539BC8992300}"/>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6" name="Oval 35">
                <a:extLst>
                  <a:ext uri="{FF2B5EF4-FFF2-40B4-BE49-F238E27FC236}">
                    <a16:creationId xmlns:a16="http://schemas.microsoft.com/office/drawing/2014/main" id="{7E323D64-B78D-4F11-A669-BFE155D82692}"/>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37060420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grpSp>
      <p:grpSp>
        <p:nvGrpSpPr>
          <p:cNvPr id="196" name="Group 195">
            <a:extLst>
              <a:ext uri="{FF2B5EF4-FFF2-40B4-BE49-F238E27FC236}">
                <a16:creationId xmlns:a16="http://schemas.microsoft.com/office/drawing/2014/main" id="{58ABB1B4-0274-49C6-BDA8-E251A2DE7E8F}"/>
              </a:ext>
            </a:extLst>
          </p:cNvPr>
          <p:cNvGrpSpPr/>
          <p:nvPr/>
        </p:nvGrpSpPr>
        <p:grpSpPr>
          <a:xfrm>
            <a:off x="0" y="6215635"/>
            <a:ext cx="11444140" cy="322080"/>
            <a:chOff x="0" y="6215635"/>
            <a:chExt cx="11444140" cy="322080"/>
          </a:xfrm>
        </p:grpSpPr>
        <p:grpSp>
          <p:nvGrpSpPr>
            <p:cNvPr id="197" name="Group 196">
              <a:extLst>
                <a:ext uri="{FF2B5EF4-FFF2-40B4-BE49-F238E27FC236}">
                  <a16:creationId xmlns:a16="http://schemas.microsoft.com/office/drawing/2014/main" id="{EE0BA5B8-7195-4B36-A259-6856465EDE1F}"/>
                </a:ext>
              </a:extLst>
            </p:cNvPr>
            <p:cNvGrpSpPr/>
            <p:nvPr/>
          </p:nvGrpSpPr>
          <p:grpSpPr>
            <a:xfrm>
              <a:off x="662352" y="6399215"/>
              <a:ext cx="10356966" cy="138500"/>
              <a:chOff x="662352" y="6316085"/>
              <a:chExt cx="10356966" cy="138500"/>
            </a:xfrm>
          </p:grpSpPr>
          <p:sp>
            <p:nvSpPr>
              <p:cNvPr id="206" name="TextBox 205">
                <a:extLst>
                  <a:ext uri="{FF2B5EF4-FFF2-40B4-BE49-F238E27FC236}">
                    <a16:creationId xmlns:a16="http://schemas.microsoft.com/office/drawing/2014/main" id="{64BD163B-61CB-490E-9801-48ADC05FBE3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207" name="TextBox 206">
                <a:extLst>
                  <a:ext uri="{FF2B5EF4-FFF2-40B4-BE49-F238E27FC236}">
                    <a16:creationId xmlns:a16="http://schemas.microsoft.com/office/drawing/2014/main" id="{6E75D134-814A-4E95-905B-68C98AE8096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208" name="TextBox 207">
                <a:extLst>
                  <a:ext uri="{FF2B5EF4-FFF2-40B4-BE49-F238E27FC236}">
                    <a16:creationId xmlns:a16="http://schemas.microsoft.com/office/drawing/2014/main" id="{4001E613-86F1-4799-A207-A40AF43A79D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209" name="TextBox 208">
                <a:extLst>
                  <a:ext uri="{FF2B5EF4-FFF2-40B4-BE49-F238E27FC236}">
                    <a16:creationId xmlns:a16="http://schemas.microsoft.com/office/drawing/2014/main" id="{13D322CE-5B7B-4140-86FE-0199B21C17AD}"/>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Geo</a:t>
                </a:r>
              </a:p>
            </p:txBody>
          </p:sp>
          <p:sp>
            <p:nvSpPr>
              <p:cNvPr id="210" name="TextBox 209">
                <a:extLst>
                  <a:ext uri="{FF2B5EF4-FFF2-40B4-BE49-F238E27FC236}">
                    <a16:creationId xmlns:a16="http://schemas.microsoft.com/office/drawing/2014/main" id="{579858AB-F3FB-477B-A949-6EF85E25BD5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212" name="TextBox 211">
                <a:extLst>
                  <a:ext uri="{FF2B5EF4-FFF2-40B4-BE49-F238E27FC236}">
                    <a16:creationId xmlns:a16="http://schemas.microsoft.com/office/drawing/2014/main" id="{063EC09C-465D-4E70-877C-1CB4D7815063}"/>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198" name="Group 197">
              <a:extLst>
                <a:ext uri="{FF2B5EF4-FFF2-40B4-BE49-F238E27FC236}">
                  <a16:creationId xmlns:a16="http://schemas.microsoft.com/office/drawing/2014/main" id="{8A49FDF9-5650-444F-A990-F139F544312A}"/>
                </a:ext>
              </a:extLst>
            </p:cNvPr>
            <p:cNvGrpSpPr/>
            <p:nvPr/>
          </p:nvGrpSpPr>
          <p:grpSpPr>
            <a:xfrm>
              <a:off x="0" y="6215635"/>
              <a:ext cx="11444140" cy="131976"/>
              <a:chOff x="0" y="6058468"/>
              <a:chExt cx="11444140" cy="131976"/>
            </a:xfrm>
          </p:grpSpPr>
          <p:cxnSp>
            <p:nvCxnSpPr>
              <p:cNvPr id="199" name="Straight Arrow Connector 198">
                <a:extLst>
                  <a:ext uri="{FF2B5EF4-FFF2-40B4-BE49-F238E27FC236}">
                    <a16:creationId xmlns:a16="http://schemas.microsoft.com/office/drawing/2014/main" id="{681CC3E3-857B-411C-AA2F-A49D9D21ADE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00" name="Oval 199">
                <a:extLst>
                  <a:ext uri="{FF2B5EF4-FFF2-40B4-BE49-F238E27FC236}">
                    <a16:creationId xmlns:a16="http://schemas.microsoft.com/office/drawing/2014/main" id="{DDBBB6BD-67B5-4484-AA6B-F3CD55264E5C}"/>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01" name="Oval 200">
                <a:extLst>
                  <a:ext uri="{FF2B5EF4-FFF2-40B4-BE49-F238E27FC236}">
                    <a16:creationId xmlns:a16="http://schemas.microsoft.com/office/drawing/2014/main" id="{09132A3C-E6AB-4AD2-92BF-AEC6C620B2CD}"/>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02" name="Oval 201">
                <a:extLst>
                  <a:ext uri="{FF2B5EF4-FFF2-40B4-BE49-F238E27FC236}">
                    <a16:creationId xmlns:a16="http://schemas.microsoft.com/office/drawing/2014/main" id="{9B514836-9552-449B-8E1B-AE79635C6E7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Oval 202">
                <a:extLst>
                  <a:ext uri="{FF2B5EF4-FFF2-40B4-BE49-F238E27FC236}">
                    <a16:creationId xmlns:a16="http://schemas.microsoft.com/office/drawing/2014/main" id="{5BBDD38F-7A21-4D39-9952-F3444EA886C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4" name="Oval 203">
                <a:extLst>
                  <a:ext uri="{FF2B5EF4-FFF2-40B4-BE49-F238E27FC236}">
                    <a16:creationId xmlns:a16="http://schemas.microsoft.com/office/drawing/2014/main" id="{F92C5259-CC87-42AB-A47C-00D355E6065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05" name="Oval 204">
                <a:extLst>
                  <a:ext uri="{FF2B5EF4-FFF2-40B4-BE49-F238E27FC236}">
                    <a16:creationId xmlns:a16="http://schemas.microsoft.com/office/drawing/2014/main" id="{32F64410-C8D7-4F2D-9193-70A7204D62C2}"/>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23" name="Group 22">
            <a:extLst>
              <a:ext uri="{FF2B5EF4-FFF2-40B4-BE49-F238E27FC236}">
                <a16:creationId xmlns:a16="http://schemas.microsoft.com/office/drawing/2014/main" id="{4C8F252D-E680-4DAB-812F-FDD9CB7C733D}"/>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728B5204-9AF4-4F77-A5D7-7F2954F25FD4}"/>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412DE25E-CD23-410D-91A6-5DD6DFB52003}"/>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4" name="TextBox 33">
                <a:extLst>
                  <a:ext uri="{FF2B5EF4-FFF2-40B4-BE49-F238E27FC236}">
                    <a16:creationId xmlns:a16="http://schemas.microsoft.com/office/drawing/2014/main" id="{66E3EF04-4139-4272-ACF0-B68004B9679F}"/>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5" name="TextBox 34">
                <a:extLst>
                  <a:ext uri="{FF2B5EF4-FFF2-40B4-BE49-F238E27FC236}">
                    <a16:creationId xmlns:a16="http://schemas.microsoft.com/office/drawing/2014/main" id="{DB844932-1E2B-4D99-BBAC-8568E4CD0097}"/>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36" name="TextBox 35">
                <a:extLst>
                  <a:ext uri="{FF2B5EF4-FFF2-40B4-BE49-F238E27FC236}">
                    <a16:creationId xmlns:a16="http://schemas.microsoft.com/office/drawing/2014/main" id="{AFD36EC8-5B17-4D85-829F-7FDB91DF1094}"/>
                  </a:ext>
                </a:extLst>
              </p:cNvPr>
              <p:cNvSpPr txBox="1"/>
              <p:nvPr/>
            </p:nvSpPr>
            <p:spPr>
              <a:xfrm>
                <a:off x="5805679" y="6316085"/>
                <a:ext cx="1449043"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Geo</a:t>
                </a:r>
              </a:p>
            </p:txBody>
          </p:sp>
          <p:sp>
            <p:nvSpPr>
              <p:cNvPr id="37" name="TextBox 36">
                <a:extLst>
                  <a:ext uri="{FF2B5EF4-FFF2-40B4-BE49-F238E27FC236}">
                    <a16:creationId xmlns:a16="http://schemas.microsoft.com/office/drawing/2014/main" id="{FDB85883-4533-4626-A3BF-34EE111A215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8" name="TextBox 37">
                <a:extLst>
                  <a:ext uri="{FF2B5EF4-FFF2-40B4-BE49-F238E27FC236}">
                    <a16:creationId xmlns:a16="http://schemas.microsoft.com/office/drawing/2014/main" id="{82DC1F97-F58C-42D9-9D33-02D19574A55A}"/>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rPr>
                  <a:t>Scenarios</a:t>
                </a:r>
              </a:p>
            </p:txBody>
          </p:sp>
        </p:grpSp>
        <p:grpSp>
          <p:nvGrpSpPr>
            <p:cNvPr id="25" name="Group 24">
              <a:extLst>
                <a:ext uri="{FF2B5EF4-FFF2-40B4-BE49-F238E27FC236}">
                  <a16:creationId xmlns:a16="http://schemas.microsoft.com/office/drawing/2014/main" id="{555343CB-35BE-4D28-B5A3-A124ABF9D4B8}"/>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751EC959-580C-4A61-9376-945A6D3DBEB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7" name="Oval 26">
                <a:extLst>
                  <a:ext uri="{FF2B5EF4-FFF2-40B4-BE49-F238E27FC236}">
                    <a16:creationId xmlns:a16="http://schemas.microsoft.com/office/drawing/2014/main" id="{C2BE3F78-2047-424F-88CE-1CDA0612DC71}"/>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A98F94B6-0C97-4164-BCEC-99E910D7D373}"/>
                  </a:ext>
                </a:extLst>
              </p:cNvPr>
              <p:cNvSpPr/>
              <p:nvPr/>
            </p:nvSpPr>
            <p:spPr bwMode="auto">
              <a:xfrm>
                <a:off x="647366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E668A61-59FD-4CF7-B3C3-F8800AC9361A}"/>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A660BC8B-28E9-4B86-8F70-36B96B3866A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Oval 30">
                <a:extLst>
                  <a:ext uri="{FF2B5EF4-FFF2-40B4-BE49-F238E27FC236}">
                    <a16:creationId xmlns:a16="http://schemas.microsoft.com/office/drawing/2014/main" id="{25A75342-100F-4419-B02D-099E870A5DDC}"/>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2" name="Oval 31">
                <a:extLst>
                  <a:ext uri="{FF2B5EF4-FFF2-40B4-BE49-F238E27FC236}">
                    <a16:creationId xmlns:a16="http://schemas.microsoft.com/office/drawing/2014/main" id="{3704B4F3-F0AD-4859-8633-D31A32C84B83}"/>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38637700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Auto-failover groups</a:t>
            </a:r>
          </a:p>
        </p:txBody>
      </p:sp>
    </p:spTree>
    <p:extLst>
      <p:ext uri="{BB962C8B-B14F-4D97-AF65-F5344CB8AC3E}">
        <p14:creationId xmlns:p14="http://schemas.microsoft.com/office/powerpoint/2010/main" val="292799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dirty="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dirty="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dirty="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dirty="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dirty="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dirty="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dirty="0">
                <a:solidFill>
                  <a:schemeClr val="tx1"/>
                </a:solidFill>
                <a:latin typeface="+mn-lt"/>
              </a:rPr>
              <a:t>Is your application ready?</a:t>
            </a:r>
          </a:p>
        </p:txBody>
      </p:sp>
      <p:grpSp>
        <p:nvGrpSpPr>
          <p:cNvPr id="38" name="Group 37">
            <a:extLst>
              <a:ext uri="{FF2B5EF4-FFF2-40B4-BE49-F238E27FC236}">
                <a16:creationId xmlns:a16="http://schemas.microsoft.com/office/drawing/2014/main" id="{224A4082-4AB5-45F3-A6AF-150C910E9743}"/>
              </a:ext>
            </a:extLst>
          </p:cNvPr>
          <p:cNvGrpSpPr/>
          <p:nvPr/>
        </p:nvGrpSpPr>
        <p:grpSpPr>
          <a:xfrm>
            <a:off x="0" y="6215635"/>
            <a:ext cx="11444140" cy="322080"/>
            <a:chOff x="0" y="6215635"/>
            <a:chExt cx="11444140" cy="322080"/>
          </a:xfrm>
        </p:grpSpPr>
        <p:grpSp>
          <p:nvGrpSpPr>
            <p:cNvPr id="39" name="Group 38">
              <a:extLst>
                <a:ext uri="{FF2B5EF4-FFF2-40B4-BE49-F238E27FC236}">
                  <a16:creationId xmlns:a16="http://schemas.microsoft.com/office/drawing/2014/main" id="{221C998C-F759-4F6A-9D66-2ADFAB1269D9}"/>
                </a:ext>
              </a:extLst>
            </p:cNvPr>
            <p:cNvGrpSpPr/>
            <p:nvPr/>
          </p:nvGrpSpPr>
          <p:grpSpPr>
            <a:xfrm>
              <a:off x="662352" y="6399215"/>
              <a:ext cx="10356966" cy="138500"/>
              <a:chOff x="662352" y="6316085"/>
              <a:chExt cx="10356966" cy="138500"/>
            </a:xfrm>
          </p:grpSpPr>
          <p:sp>
            <p:nvSpPr>
              <p:cNvPr id="48" name="TextBox 47">
                <a:extLst>
                  <a:ext uri="{FF2B5EF4-FFF2-40B4-BE49-F238E27FC236}">
                    <a16:creationId xmlns:a16="http://schemas.microsoft.com/office/drawing/2014/main" id="{7AE0A35A-A54B-49CE-97CF-463E1DE0546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49" name="TextBox 48">
                <a:extLst>
                  <a:ext uri="{FF2B5EF4-FFF2-40B4-BE49-F238E27FC236}">
                    <a16:creationId xmlns:a16="http://schemas.microsoft.com/office/drawing/2014/main" id="{1E590045-8756-4947-B4F5-BE2C246CC4C8}"/>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50" name="TextBox 49">
                <a:extLst>
                  <a:ext uri="{FF2B5EF4-FFF2-40B4-BE49-F238E27FC236}">
                    <a16:creationId xmlns:a16="http://schemas.microsoft.com/office/drawing/2014/main" id="{07534745-7D7D-4113-9BA5-058868B91F74}"/>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51" name="TextBox 50">
                <a:extLst>
                  <a:ext uri="{FF2B5EF4-FFF2-40B4-BE49-F238E27FC236}">
                    <a16:creationId xmlns:a16="http://schemas.microsoft.com/office/drawing/2014/main" id="{FCF632B2-4303-4B4B-93A9-96D8BF4B79C8}"/>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52" name="TextBox 51">
                <a:extLst>
                  <a:ext uri="{FF2B5EF4-FFF2-40B4-BE49-F238E27FC236}">
                    <a16:creationId xmlns:a16="http://schemas.microsoft.com/office/drawing/2014/main" id="{4D150ACD-81FE-4649-92D0-981EC4F1348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53" name="TextBox 52">
                <a:extLst>
                  <a:ext uri="{FF2B5EF4-FFF2-40B4-BE49-F238E27FC236}">
                    <a16:creationId xmlns:a16="http://schemas.microsoft.com/office/drawing/2014/main" id="{77FC9A37-07A8-4BF7-B54F-29C1EA8BAD99}"/>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40" name="Group 39">
              <a:extLst>
                <a:ext uri="{FF2B5EF4-FFF2-40B4-BE49-F238E27FC236}">
                  <a16:creationId xmlns:a16="http://schemas.microsoft.com/office/drawing/2014/main" id="{1ED85020-EEC8-4824-9DD7-B574D0ED78FF}"/>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32EBC88B-8CB6-408A-87D2-0158D51E5519}"/>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42" name="Oval 41">
                <a:extLst>
                  <a:ext uri="{FF2B5EF4-FFF2-40B4-BE49-F238E27FC236}">
                    <a16:creationId xmlns:a16="http://schemas.microsoft.com/office/drawing/2014/main" id="{BDF33018-B52F-422C-ABA1-8462AC070DD0}"/>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3" name="Oval 42">
                <a:extLst>
                  <a:ext uri="{FF2B5EF4-FFF2-40B4-BE49-F238E27FC236}">
                    <a16:creationId xmlns:a16="http://schemas.microsoft.com/office/drawing/2014/main" id="{15C1655B-4CC8-41B5-9F82-F8E3AE44895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4" name="Oval 43">
                <a:extLst>
                  <a:ext uri="{FF2B5EF4-FFF2-40B4-BE49-F238E27FC236}">
                    <a16:creationId xmlns:a16="http://schemas.microsoft.com/office/drawing/2014/main" id="{C8BBB99D-77CB-4C97-9E06-5A0664E91D18}"/>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45" name="Oval 44">
                <a:extLst>
                  <a:ext uri="{FF2B5EF4-FFF2-40B4-BE49-F238E27FC236}">
                    <a16:creationId xmlns:a16="http://schemas.microsoft.com/office/drawing/2014/main" id="{16085573-43E6-450C-9734-73E2510B9489}"/>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45">
                <a:extLst>
                  <a:ext uri="{FF2B5EF4-FFF2-40B4-BE49-F238E27FC236}">
                    <a16:creationId xmlns:a16="http://schemas.microsoft.com/office/drawing/2014/main" id="{52271BF6-B082-4498-A57C-8999AEEFC833}"/>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47" name="Oval 46">
                <a:extLst>
                  <a:ext uri="{FF2B5EF4-FFF2-40B4-BE49-F238E27FC236}">
                    <a16:creationId xmlns:a16="http://schemas.microsoft.com/office/drawing/2014/main" id="{211DD271-A3D2-4F1A-AB49-7D3729CE7F6E}"/>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381299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3710136"/>
            <a:ext cx="4553857" cy="2185214"/>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Local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Zone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Geo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Scenarios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Summary</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Management Pack for Azure SQL Database and Managed Instance</a:t>
            </a:r>
          </a:p>
        </p:txBody>
      </p:sp>
      <p:grpSp>
        <p:nvGrpSpPr>
          <p:cNvPr id="22" name="Group 21">
            <a:extLst>
              <a:ext uri="{FF2B5EF4-FFF2-40B4-BE49-F238E27FC236}">
                <a16:creationId xmlns:a16="http://schemas.microsoft.com/office/drawing/2014/main" id="{AEF1D13E-0DCB-4C82-9C8C-3BDDC9BA769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97DE45B4-6E13-410F-85C5-6FE4424FCBAC}"/>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7292A1DD-D35B-4009-926C-C1B450C7FAC2}"/>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33" name="TextBox 32">
                <a:extLst>
                  <a:ext uri="{FF2B5EF4-FFF2-40B4-BE49-F238E27FC236}">
                    <a16:creationId xmlns:a16="http://schemas.microsoft.com/office/drawing/2014/main" id="{CA12BD68-1D86-4AE2-BE7E-026FACAA786C}"/>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34" name="TextBox 33">
                <a:extLst>
                  <a:ext uri="{FF2B5EF4-FFF2-40B4-BE49-F238E27FC236}">
                    <a16:creationId xmlns:a16="http://schemas.microsoft.com/office/drawing/2014/main" id="{FFE723A8-8E1A-4FEB-B73F-83C55145ACC6}"/>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Zone</a:t>
                </a:r>
              </a:p>
            </p:txBody>
          </p:sp>
          <p:sp>
            <p:nvSpPr>
              <p:cNvPr id="35" name="TextBox 34">
                <a:extLst>
                  <a:ext uri="{FF2B5EF4-FFF2-40B4-BE49-F238E27FC236}">
                    <a16:creationId xmlns:a16="http://schemas.microsoft.com/office/drawing/2014/main" id="{1C0C8953-082F-4FEA-A10B-0B08C182546C}"/>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Geo</a:t>
                </a:r>
              </a:p>
            </p:txBody>
          </p:sp>
          <p:sp>
            <p:nvSpPr>
              <p:cNvPr id="36" name="TextBox 35">
                <a:extLst>
                  <a:ext uri="{FF2B5EF4-FFF2-40B4-BE49-F238E27FC236}">
                    <a16:creationId xmlns:a16="http://schemas.microsoft.com/office/drawing/2014/main" id="{3B9EDEAD-E2AF-4687-9A15-E5EBB7A453CF}"/>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rPr>
                  <a:t>Summary</a:t>
                </a:r>
              </a:p>
            </p:txBody>
          </p:sp>
          <p:sp>
            <p:nvSpPr>
              <p:cNvPr id="37" name="TextBox 36">
                <a:extLst>
                  <a:ext uri="{FF2B5EF4-FFF2-40B4-BE49-F238E27FC236}">
                    <a16:creationId xmlns:a16="http://schemas.microsoft.com/office/drawing/2014/main" id="{C73CCE57-389E-4358-9F34-9642CF4BBADE}"/>
                  </a:ext>
                </a:extLst>
              </p:cNvPr>
              <p:cNvSpPr txBox="1"/>
              <p:nvPr/>
            </p:nvSpPr>
            <p:spPr>
              <a:xfrm>
                <a:off x="7360918" y="6316085"/>
                <a:ext cx="2117241"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a:rPr>
                  <a:t>Scenarios</a:t>
                </a:r>
              </a:p>
            </p:txBody>
          </p:sp>
        </p:grpSp>
        <p:grpSp>
          <p:nvGrpSpPr>
            <p:cNvPr id="24" name="Group 23">
              <a:extLst>
                <a:ext uri="{FF2B5EF4-FFF2-40B4-BE49-F238E27FC236}">
                  <a16:creationId xmlns:a16="http://schemas.microsoft.com/office/drawing/2014/main" id="{603DF6C3-9918-440A-9D1E-CA7341F95F21}"/>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B26AF2BE-2B9E-49BE-B7DD-8156DBCD8C3F}"/>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6" name="Oval 25">
                <a:extLst>
                  <a:ext uri="{FF2B5EF4-FFF2-40B4-BE49-F238E27FC236}">
                    <a16:creationId xmlns:a16="http://schemas.microsoft.com/office/drawing/2014/main" id="{5F1CB38E-32F0-4CF3-91D9-B7A573B08F3F}"/>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7" name="Oval 26">
                <a:extLst>
                  <a:ext uri="{FF2B5EF4-FFF2-40B4-BE49-F238E27FC236}">
                    <a16:creationId xmlns:a16="http://schemas.microsoft.com/office/drawing/2014/main" id="{12F03623-5104-4C9C-9930-24A740EF1CF4}"/>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8" name="Oval 27">
                <a:extLst>
                  <a:ext uri="{FF2B5EF4-FFF2-40B4-BE49-F238E27FC236}">
                    <a16:creationId xmlns:a16="http://schemas.microsoft.com/office/drawing/2014/main" id="{3F499B8D-69AF-41C4-9262-E5A9F00F1EE1}"/>
                  </a:ext>
                </a:extLst>
              </p:cNvPr>
              <p:cNvSpPr/>
              <p:nvPr/>
            </p:nvSpPr>
            <p:spPr bwMode="auto">
              <a:xfrm>
                <a:off x="8354758"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29" name="Oval 28">
                <a:extLst>
                  <a:ext uri="{FF2B5EF4-FFF2-40B4-BE49-F238E27FC236}">
                    <a16:creationId xmlns:a16="http://schemas.microsoft.com/office/drawing/2014/main" id="{2570EA1A-6CAE-4B68-B0E7-FE067C490AD4}"/>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Oval 29">
                <a:extLst>
                  <a:ext uri="{FF2B5EF4-FFF2-40B4-BE49-F238E27FC236}">
                    <a16:creationId xmlns:a16="http://schemas.microsoft.com/office/drawing/2014/main" id="{BA842460-F816-4FE0-8B1C-04C6D8542D4D}"/>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31" name="Oval 30">
                <a:extLst>
                  <a:ext uri="{FF2B5EF4-FFF2-40B4-BE49-F238E27FC236}">
                    <a16:creationId xmlns:a16="http://schemas.microsoft.com/office/drawing/2014/main" id="{30B8677C-BC68-44B8-8AFA-96F662EF85C1}"/>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grpSp>
    </p:spTree>
    <p:extLst>
      <p:ext uri="{BB962C8B-B14F-4D97-AF65-F5344CB8AC3E}">
        <p14:creationId xmlns:p14="http://schemas.microsoft.com/office/powerpoint/2010/main" val="106079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Automated Backups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PITR, LTR, and Geo-restore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Built-in HA </a:t>
            </a:r>
            <a:r>
              <a:rPr kumimoji="0" lang="en-US" sz="2000" b="0" i="0" u="none" strike="noStrike" kern="1200" cap="none" spc="0" normalizeH="0" baseline="0" noProof="0" dirty="0">
                <a:ln>
                  <a:noFill/>
                </a:ln>
                <a:solidFill>
                  <a:prstClr val="black"/>
                </a:solidFill>
                <a:effectLst/>
                <a:uLnTx/>
                <a:uFillTx/>
                <a:latin typeface="Segoe UI"/>
                <a:ea typeface="+mn-ea"/>
                <a:cs typeface="+mn-cs"/>
              </a:rPr>
              <a:t>including read replicas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Go further </a:t>
            </a:r>
            <a:r>
              <a:rPr kumimoji="0" lang="en-US" sz="2000" b="0" i="0" u="none" strike="noStrike" kern="1200" cap="none" spc="0" normalizeH="0" baseline="0" noProof="0" dirty="0">
                <a:ln>
                  <a:noFill/>
                </a:ln>
                <a:solidFill>
                  <a:prstClr val="black"/>
                </a:solidFill>
                <a:effectLst/>
                <a:uLnTx/>
                <a:uFillTx/>
                <a:latin typeface="Segoe UI"/>
                <a:ea typeface="+mn-ea"/>
                <a:cs typeface="+mn-cs"/>
              </a:rPr>
              <a:t>with Zone Redundancy and multi-region HA</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Configure per your </a:t>
            </a:r>
            <a:r>
              <a:rPr kumimoji="0" lang="en-US" sz="2000" b="1" i="0" u="none" strike="noStrike" kern="1200" cap="none" spc="0" normalizeH="0" baseline="0" noProof="0" dirty="0">
                <a:ln>
                  <a:noFill/>
                </a:ln>
                <a:solidFill>
                  <a:prstClr val="black"/>
                </a:solidFill>
                <a:effectLst/>
                <a:uLnTx/>
                <a:uFillTx/>
                <a:latin typeface="Segoe UI"/>
                <a:ea typeface="+mn-ea"/>
                <a:cs typeface="+mn-cs"/>
              </a:rPr>
              <a:t>SLA</a:t>
            </a:r>
            <a:r>
              <a:rPr kumimoji="0" lang="en-US" sz="2000" b="0" i="0" u="none" strike="noStrike" kern="1200" cap="none" spc="0" normalizeH="0" baseline="0" noProof="0" dirty="0">
                <a:ln>
                  <a:noFill/>
                </a:ln>
                <a:solidFill>
                  <a:prstClr val="black"/>
                </a:solidFill>
                <a:effectLst/>
                <a:uLnTx/>
                <a:uFillTx/>
                <a:latin typeface="Segoe UI"/>
                <a:ea typeface="+mn-ea"/>
                <a:cs typeface="+mn-cs"/>
              </a:rPr>
              <a:t> and RPO/RTO needs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Segoe UI"/>
                <a:ea typeface="+mn-ea"/>
                <a:cs typeface="+mn-cs"/>
              </a:rPr>
              <a:t>Make</a:t>
            </a:r>
            <a:r>
              <a:rPr kumimoji="0" lang="en-US" sz="2000" b="0" i="0" u="none" strike="noStrike" kern="1200" cap="none" spc="0" normalizeH="0" baseline="0" noProof="0" dirty="0">
                <a:ln>
                  <a:noFill/>
                </a:ln>
                <a:solidFill>
                  <a:prstClr val="black"/>
                </a:solidFill>
                <a:effectLst/>
                <a:uLnTx/>
                <a:uFillTx/>
                <a:latin typeface="Segoe UI"/>
                <a:ea typeface="+mn-ea"/>
                <a:cs typeface="+mn-cs"/>
              </a:rPr>
              <a:t> choices depending on your scenario</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D465CE2-E826-41F4-AB1A-E227F143FC34}"/>
              </a:ext>
            </a:extLst>
          </p:cNvPr>
          <p:cNvGrpSpPr/>
          <p:nvPr/>
        </p:nvGrpSpPr>
        <p:grpSpPr>
          <a:xfrm>
            <a:off x="0" y="6215635"/>
            <a:ext cx="11444140" cy="322080"/>
            <a:chOff x="0" y="6215635"/>
            <a:chExt cx="11444140" cy="322080"/>
          </a:xfrm>
        </p:grpSpPr>
        <p:grpSp>
          <p:nvGrpSpPr>
            <p:cNvPr id="52" name="Group 51">
              <a:extLst>
                <a:ext uri="{FF2B5EF4-FFF2-40B4-BE49-F238E27FC236}">
                  <a16:creationId xmlns:a16="http://schemas.microsoft.com/office/drawing/2014/main" id="{3384B2F4-C2EB-46D3-AB3D-751B012503C4}"/>
                </a:ext>
              </a:extLst>
            </p:cNvPr>
            <p:cNvGrpSpPr/>
            <p:nvPr/>
          </p:nvGrpSpPr>
          <p:grpSpPr>
            <a:xfrm>
              <a:off x="662352" y="6399215"/>
              <a:ext cx="10356966" cy="138500"/>
              <a:chOff x="662352" y="6316085"/>
              <a:chExt cx="10356966" cy="138500"/>
            </a:xfrm>
          </p:grpSpPr>
          <p:sp>
            <p:nvSpPr>
              <p:cNvPr id="63" name="TextBox 62">
                <a:extLst>
                  <a:ext uri="{FF2B5EF4-FFF2-40B4-BE49-F238E27FC236}">
                    <a16:creationId xmlns:a16="http://schemas.microsoft.com/office/drawing/2014/main" id="{C401BD3E-6F71-4A0F-8C42-73D3963CF7E4}"/>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64" name="TextBox 63">
                <a:extLst>
                  <a:ext uri="{FF2B5EF4-FFF2-40B4-BE49-F238E27FC236}">
                    <a16:creationId xmlns:a16="http://schemas.microsoft.com/office/drawing/2014/main" id="{10ADC871-17D8-423E-857F-8F2580C0062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65" name="TextBox 64">
                <a:extLst>
                  <a:ext uri="{FF2B5EF4-FFF2-40B4-BE49-F238E27FC236}">
                    <a16:creationId xmlns:a16="http://schemas.microsoft.com/office/drawing/2014/main" id="{65697B98-61B9-4BAA-8D8C-1D28613EB19E}"/>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66" name="TextBox 65">
                <a:extLst>
                  <a:ext uri="{FF2B5EF4-FFF2-40B4-BE49-F238E27FC236}">
                    <a16:creationId xmlns:a16="http://schemas.microsoft.com/office/drawing/2014/main" id="{FABEC49F-A8EF-4DB0-9F20-6C3980F0BA43}"/>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Geo</a:t>
                </a:r>
              </a:p>
            </p:txBody>
          </p:sp>
          <p:sp>
            <p:nvSpPr>
              <p:cNvPr id="67" name="TextBox 66">
                <a:extLst>
                  <a:ext uri="{FF2B5EF4-FFF2-40B4-BE49-F238E27FC236}">
                    <a16:creationId xmlns:a16="http://schemas.microsoft.com/office/drawing/2014/main" id="{26452419-97D1-4F1B-98D4-73A9081D271A}"/>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Summary</a:t>
                </a:r>
              </a:p>
            </p:txBody>
          </p:sp>
          <p:sp>
            <p:nvSpPr>
              <p:cNvPr id="68" name="TextBox 67">
                <a:extLst>
                  <a:ext uri="{FF2B5EF4-FFF2-40B4-BE49-F238E27FC236}">
                    <a16:creationId xmlns:a16="http://schemas.microsoft.com/office/drawing/2014/main" id="{07A684C7-511D-454E-B2EB-64B42BEFCEEA}"/>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Scenarios</a:t>
                </a:r>
              </a:p>
            </p:txBody>
          </p:sp>
        </p:grpSp>
        <p:grpSp>
          <p:nvGrpSpPr>
            <p:cNvPr id="53" name="Group 52">
              <a:extLst>
                <a:ext uri="{FF2B5EF4-FFF2-40B4-BE49-F238E27FC236}">
                  <a16:creationId xmlns:a16="http://schemas.microsoft.com/office/drawing/2014/main" id="{CE20142F-38C9-46DD-9C0D-C813A0D3BCE8}"/>
                </a:ext>
              </a:extLst>
            </p:cNvPr>
            <p:cNvGrpSpPr/>
            <p:nvPr/>
          </p:nvGrpSpPr>
          <p:grpSpPr>
            <a:xfrm>
              <a:off x="0" y="6215635"/>
              <a:ext cx="11444140" cy="131976"/>
              <a:chOff x="0" y="6058468"/>
              <a:chExt cx="11444140" cy="131976"/>
            </a:xfrm>
          </p:grpSpPr>
          <p:cxnSp>
            <p:nvCxnSpPr>
              <p:cNvPr id="54" name="Straight Arrow Connector 53">
                <a:extLst>
                  <a:ext uri="{FF2B5EF4-FFF2-40B4-BE49-F238E27FC236}">
                    <a16:creationId xmlns:a16="http://schemas.microsoft.com/office/drawing/2014/main" id="{D5124A44-8EF3-4CD1-878A-270CF6EFB257}"/>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55" name="Oval 54">
                <a:extLst>
                  <a:ext uri="{FF2B5EF4-FFF2-40B4-BE49-F238E27FC236}">
                    <a16:creationId xmlns:a16="http://schemas.microsoft.com/office/drawing/2014/main" id="{41402F5D-3636-4643-883D-F64F1E79D18E}"/>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8" name="Oval 57">
                <a:extLst>
                  <a:ext uri="{FF2B5EF4-FFF2-40B4-BE49-F238E27FC236}">
                    <a16:creationId xmlns:a16="http://schemas.microsoft.com/office/drawing/2014/main" id="{32B5CDFE-F0E8-4474-8068-73846F0DD302}"/>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59" name="Oval 58">
                <a:extLst>
                  <a:ext uri="{FF2B5EF4-FFF2-40B4-BE49-F238E27FC236}">
                    <a16:creationId xmlns:a16="http://schemas.microsoft.com/office/drawing/2014/main" id="{0F82EC3D-95F6-4864-9A8B-F2CF4809CA7B}"/>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0" name="Oval 59">
                <a:extLst>
                  <a:ext uri="{FF2B5EF4-FFF2-40B4-BE49-F238E27FC236}">
                    <a16:creationId xmlns:a16="http://schemas.microsoft.com/office/drawing/2014/main" id="{5E9E8825-AF87-46F1-8AA9-19CF86EF0003}"/>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1" name="Oval 60">
                <a:extLst>
                  <a:ext uri="{FF2B5EF4-FFF2-40B4-BE49-F238E27FC236}">
                    <a16:creationId xmlns:a16="http://schemas.microsoft.com/office/drawing/2014/main" id="{CF6C4E6D-F118-40FA-8E72-50F9DB6E3297}"/>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2" name="Oval 61">
                <a:extLst>
                  <a:ext uri="{FF2B5EF4-FFF2-40B4-BE49-F238E27FC236}">
                    <a16:creationId xmlns:a16="http://schemas.microsoft.com/office/drawing/2014/main" id="{C71177FD-7D3E-4DBB-8BC3-279B41D4AF4C}"/>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16950944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496342"/>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ction="ppaction://hlinkfile"/>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Microsoft Learn: Azure SQL Fundamentals</a:t>
            </a:r>
          </a:p>
          <a:p>
            <a:pPr marL="0" indent="0">
              <a:buNone/>
            </a:pPr>
            <a:r>
              <a:rPr lang="en-US" sz="1600" b="1" dirty="0">
                <a:solidFill>
                  <a:schemeClr val="accent1"/>
                </a:solidFill>
                <a:latin typeface="+mn-lt"/>
                <a:hlinkClick r:id="rId4" action="ppaction://hlinkfile"/>
              </a:rPr>
              <a:t>aka.ms/azuresqlfundamentals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ction="ppaction://hlinkfile"/>
              </a:rPr>
              <a:t>aka.ms/</a:t>
            </a:r>
            <a:r>
              <a:rPr lang="en-US" sz="1600" b="1" dirty="0" err="1">
                <a:solidFill>
                  <a:schemeClr val="accent1"/>
                </a:solidFill>
                <a:latin typeface="+mn-lt"/>
                <a:hlinkClick r:id="rId5" action="ppaction://hlinkfile"/>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ction="ppaction://hlinkfile"/>
              </a:rPr>
              <a:t>aka.ms/azuresql4beginners</a:t>
            </a:r>
            <a:endParaRPr lang="en-US" sz="1600" b="1" dirty="0">
              <a:solidFill>
                <a:schemeClr val="accent1"/>
              </a:solidFill>
              <a:latin typeface="+mn-lt"/>
            </a:endParaRPr>
          </a:p>
          <a:p>
            <a:pPr marL="0" indent="0">
              <a:buNone/>
            </a:pPr>
            <a:r>
              <a:rPr lang="en-US" sz="1600" b="1" dirty="0">
                <a:solidFill>
                  <a:schemeClr val="accent1"/>
                </a:solidFill>
                <a:latin typeface="+mn-lt"/>
                <a:hlinkClick r:id="rId7" action="ppaction://hlinkfile"/>
              </a:rPr>
              <a:t>aka.ms/</a:t>
            </a:r>
            <a:r>
              <a:rPr lang="en-US" sz="1600" b="1" dirty="0" err="1">
                <a:solidFill>
                  <a:schemeClr val="accent1"/>
                </a:solidFill>
                <a:latin typeface="+mn-lt"/>
                <a:hlinkClick r:id="rId7" action="ppaction://hlinkfile"/>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0E349AA3-5A54-4E72-8097-306E7223CC8C}"/>
              </a:ext>
            </a:extLst>
          </p:cNvPr>
          <p:cNvGrpSpPr/>
          <p:nvPr/>
        </p:nvGrpSpPr>
        <p:grpSpPr>
          <a:xfrm>
            <a:off x="0" y="6215635"/>
            <a:ext cx="11444140" cy="322080"/>
            <a:chOff x="0" y="6215635"/>
            <a:chExt cx="11444140" cy="322080"/>
          </a:xfrm>
        </p:grpSpPr>
        <p:grpSp>
          <p:nvGrpSpPr>
            <p:cNvPr id="63" name="Group 62">
              <a:extLst>
                <a:ext uri="{FF2B5EF4-FFF2-40B4-BE49-F238E27FC236}">
                  <a16:creationId xmlns:a16="http://schemas.microsoft.com/office/drawing/2014/main" id="{F33358A4-386F-4CBB-99E3-5AC4862D7793}"/>
                </a:ext>
              </a:extLst>
            </p:cNvPr>
            <p:cNvGrpSpPr/>
            <p:nvPr/>
          </p:nvGrpSpPr>
          <p:grpSpPr>
            <a:xfrm>
              <a:off x="662352" y="6399215"/>
              <a:ext cx="10356966" cy="138500"/>
              <a:chOff x="662352" y="6316085"/>
              <a:chExt cx="10356966" cy="138500"/>
            </a:xfrm>
          </p:grpSpPr>
          <p:sp>
            <p:nvSpPr>
              <p:cNvPr id="72" name="TextBox 71">
                <a:extLst>
                  <a:ext uri="{FF2B5EF4-FFF2-40B4-BE49-F238E27FC236}">
                    <a16:creationId xmlns:a16="http://schemas.microsoft.com/office/drawing/2014/main" id="{02D98E7F-1BA2-4F85-B468-BB688715D000}"/>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Overview</a:t>
                </a:r>
              </a:p>
            </p:txBody>
          </p:sp>
          <p:sp>
            <p:nvSpPr>
              <p:cNvPr id="73" name="TextBox 72">
                <a:extLst>
                  <a:ext uri="{FF2B5EF4-FFF2-40B4-BE49-F238E27FC236}">
                    <a16:creationId xmlns:a16="http://schemas.microsoft.com/office/drawing/2014/main" id="{4C399485-D891-4CFD-9EB8-D1A27ABED459}"/>
                  </a:ext>
                </a:extLst>
              </p:cNvPr>
              <p:cNvSpPr txBox="1"/>
              <p:nvPr/>
            </p:nvSpPr>
            <p:spPr>
              <a:xfrm>
                <a:off x="1966085" y="6316085"/>
                <a:ext cx="166283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lumMod val="75000"/>
                      </a:prstClr>
                    </a:solidFill>
                    <a:effectLst/>
                    <a:uLnTx/>
                    <a:uFillTx/>
                    <a:latin typeface="Segoe UI"/>
                  </a:rPr>
                  <a:t>Local</a:t>
                </a:r>
              </a:p>
            </p:txBody>
          </p:sp>
          <p:sp>
            <p:nvSpPr>
              <p:cNvPr id="74" name="TextBox 73">
                <a:extLst>
                  <a:ext uri="{FF2B5EF4-FFF2-40B4-BE49-F238E27FC236}">
                    <a16:creationId xmlns:a16="http://schemas.microsoft.com/office/drawing/2014/main" id="{EEFAF071-F0E6-42EC-8357-4CCA7B4914EA}"/>
                  </a:ext>
                </a:extLst>
              </p:cNvPr>
              <p:cNvSpPr txBox="1"/>
              <p:nvPr/>
            </p:nvSpPr>
            <p:spPr>
              <a:xfrm>
                <a:off x="3973293" y="6316085"/>
                <a:ext cx="1369059"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Zone</a:t>
                </a:r>
              </a:p>
            </p:txBody>
          </p:sp>
          <p:sp>
            <p:nvSpPr>
              <p:cNvPr id="75" name="TextBox 74">
                <a:extLst>
                  <a:ext uri="{FF2B5EF4-FFF2-40B4-BE49-F238E27FC236}">
                    <a16:creationId xmlns:a16="http://schemas.microsoft.com/office/drawing/2014/main" id="{52E05A22-50AA-429B-BD8B-5E47F230BB62}"/>
                  </a:ext>
                </a:extLst>
              </p:cNvPr>
              <p:cNvSpPr txBox="1"/>
              <p:nvPr/>
            </p:nvSpPr>
            <p:spPr>
              <a:xfrm>
                <a:off x="5805679" y="6316085"/>
                <a:ext cx="1449043"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Geo</a:t>
                </a:r>
              </a:p>
            </p:txBody>
          </p:sp>
          <p:sp>
            <p:nvSpPr>
              <p:cNvPr id="76" name="TextBox 75">
                <a:extLst>
                  <a:ext uri="{FF2B5EF4-FFF2-40B4-BE49-F238E27FC236}">
                    <a16:creationId xmlns:a16="http://schemas.microsoft.com/office/drawing/2014/main" id="{3F5A9360-FB2A-454F-9AD7-8A5618567FB6}"/>
                  </a:ext>
                </a:extLst>
              </p:cNvPr>
              <p:cNvSpPr txBox="1"/>
              <p:nvPr/>
            </p:nvSpPr>
            <p:spPr>
              <a:xfrm>
                <a:off x="9584356" y="6316085"/>
                <a:ext cx="1434962"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srgbClr val="0078D4"/>
                    </a:solidFill>
                    <a:effectLst/>
                    <a:uLnTx/>
                    <a:uFillTx/>
                    <a:latin typeface="Segoe UI"/>
                  </a:defRPr>
                </a:lvl1pPr>
              </a:lstStyle>
              <a:p>
                <a:r>
                  <a:rPr lang="en-US" dirty="0"/>
                  <a:t>Summary</a:t>
                </a:r>
              </a:p>
            </p:txBody>
          </p:sp>
          <p:sp>
            <p:nvSpPr>
              <p:cNvPr id="77" name="TextBox 76">
                <a:extLst>
                  <a:ext uri="{FF2B5EF4-FFF2-40B4-BE49-F238E27FC236}">
                    <a16:creationId xmlns:a16="http://schemas.microsoft.com/office/drawing/2014/main" id="{E188F3CC-7296-425E-A275-393262F513A6}"/>
                  </a:ext>
                </a:extLst>
              </p:cNvPr>
              <p:cNvSpPr txBox="1"/>
              <p:nvPr/>
            </p:nvSpPr>
            <p:spPr>
              <a:xfrm>
                <a:off x="7360918" y="6316085"/>
                <a:ext cx="2117241"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kern="0" cap="none" spc="0" normalizeH="0" baseline="0">
                    <a:ln>
                      <a:noFill/>
                    </a:ln>
                    <a:solidFill>
                      <a:prstClr val="white">
                        <a:lumMod val="75000"/>
                      </a:prstClr>
                    </a:solidFill>
                    <a:effectLst/>
                    <a:uLnTx/>
                    <a:uFillTx/>
                    <a:latin typeface="Segoe UI"/>
                  </a:defRPr>
                </a:lvl1pPr>
              </a:lstStyle>
              <a:p>
                <a:r>
                  <a:rPr lang="en-US" dirty="0"/>
                  <a:t>Scenarios</a:t>
                </a:r>
              </a:p>
            </p:txBody>
          </p:sp>
        </p:grpSp>
        <p:grpSp>
          <p:nvGrpSpPr>
            <p:cNvPr id="64" name="Group 63">
              <a:extLst>
                <a:ext uri="{FF2B5EF4-FFF2-40B4-BE49-F238E27FC236}">
                  <a16:creationId xmlns:a16="http://schemas.microsoft.com/office/drawing/2014/main" id="{7B81C700-8E92-41DE-8110-D1EDEAC366BD}"/>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2441CD1E-97C3-461E-98FA-A61C1B52F546}"/>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66" name="Oval 65">
                <a:extLst>
                  <a:ext uri="{FF2B5EF4-FFF2-40B4-BE49-F238E27FC236}">
                    <a16:creationId xmlns:a16="http://schemas.microsoft.com/office/drawing/2014/main" id="{69E7E44B-1296-4FB4-9991-C74BF37918B4}"/>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Oval 66">
                <a:extLst>
                  <a:ext uri="{FF2B5EF4-FFF2-40B4-BE49-F238E27FC236}">
                    <a16:creationId xmlns:a16="http://schemas.microsoft.com/office/drawing/2014/main" id="{D02DAAFB-9610-4E6A-AF3C-2B5A64287736}"/>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68" name="Oval 67">
                <a:extLst>
                  <a:ext uri="{FF2B5EF4-FFF2-40B4-BE49-F238E27FC236}">
                    <a16:creationId xmlns:a16="http://schemas.microsoft.com/office/drawing/2014/main" id="{9DBD9224-ABC3-4712-8F79-F32EB4D29850}"/>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sp>
            <p:nvSpPr>
              <p:cNvPr id="69" name="Oval 68">
                <a:extLst>
                  <a:ext uri="{FF2B5EF4-FFF2-40B4-BE49-F238E27FC236}">
                    <a16:creationId xmlns:a16="http://schemas.microsoft.com/office/drawing/2014/main" id="{ECDBD016-8273-4505-93CB-8439DAFC9105}"/>
                  </a:ext>
                </a:extLst>
              </p:cNvPr>
              <p:cNvSpPr/>
              <p:nvPr/>
            </p:nvSpPr>
            <p:spPr bwMode="auto">
              <a:xfrm>
                <a:off x="10235849"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gradFill>
                    <a:gsLst>
                      <a:gs pos="0">
                        <a:srgbClr val="FFFFFF"/>
                      </a:gs>
                      <a:gs pos="100000">
                        <a:srgbClr val="FFFFFF"/>
                      </a:gs>
                    </a:gsLst>
                    <a:lin ang="5400000" scaled="0"/>
                  </a:gradFill>
                  <a:cs typeface="Segoe UI" pitchFamily="34" charset="0"/>
                </a:endParaRPr>
              </a:p>
            </p:txBody>
          </p:sp>
          <p:sp>
            <p:nvSpPr>
              <p:cNvPr id="70" name="Oval 69">
                <a:extLst>
                  <a:ext uri="{FF2B5EF4-FFF2-40B4-BE49-F238E27FC236}">
                    <a16:creationId xmlns:a16="http://schemas.microsoft.com/office/drawing/2014/main" id="{892BB336-E6E3-4C6E-8E8B-0F67FADB0B61}"/>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71" name="Oval 70">
                <a:extLst>
                  <a:ext uri="{FF2B5EF4-FFF2-40B4-BE49-F238E27FC236}">
                    <a16:creationId xmlns:a16="http://schemas.microsoft.com/office/drawing/2014/main" id="{98713CCC-F549-4661-9220-AD107534F35F}"/>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gradFill>
                    <a:gsLst>
                      <a:gs pos="0">
                        <a:srgbClr val="FFFFFF"/>
                      </a:gs>
                      <a:gs pos="100000">
                        <a:srgbClr val="FFFFFF"/>
                      </a:gs>
                    </a:gsLst>
                    <a:lin ang="5400000" scaled="0"/>
                  </a:gradFill>
                  <a:cs typeface="Segoe UI" pitchFamily="34" charset="0"/>
                </a:endParaRPr>
              </a:p>
            </p:txBody>
          </p:sp>
        </p:grpSp>
      </p:grpSp>
      <p:sp>
        <p:nvSpPr>
          <p:cNvPr id="31" name="Rectangle 30">
            <a:extLst>
              <a:ext uri="{FF2B5EF4-FFF2-40B4-BE49-F238E27FC236}">
                <a16:creationId xmlns:a16="http://schemas.microsoft.com/office/drawing/2014/main" id="{A694123B-91D0-41B8-9F7B-4D06814D9C78}"/>
              </a:ext>
            </a:extLst>
          </p:cNvPr>
          <p:cNvSpPr/>
          <p:nvPr/>
        </p:nvSpPr>
        <p:spPr>
          <a:xfrm>
            <a:off x="6237658" y="4520246"/>
            <a:ext cx="5535105" cy="707886"/>
          </a:xfrm>
          <a:prstGeom prst="rect">
            <a:avLst/>
          </a:prstGeom>
          <a:noFill/>
        </p:spPr>
        <p:txBody>
          <a:bodyPr wrap="none" lIns="91440" tIns="45720" rIns="91440" bIns="45720">
            <a:spAutoFit/>
          </a:bodyPr>
          <a:lstStyle/>
          <a:p>
            <a:pPr algn="ctr"/>
            <a:r>
              <a:rPr lang="en-US" sz="4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3C218FB4-1A03-4B62-ACB4-54640234BEB0}"/>
              </a:ext>
            </a:extLst>
          </p:cNvPr>
          <p:cNvSpPr txBox="1"/>
          <p:nvPr/>
        </p:nvSpPr>
        <p:spPr>
          <a:xfrm>
            <a:off x="3600637" y="5246242"/>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#AzureSQL	@AzureSQL	@AnalyticAnna</a:t>
            </a:r>
          </a:p>
        </p:txBody>
      </p:sp>
      <p:sp>
        <p:nvSpPr>
          <p:cNvPr id="33" name="TextBox 32">
            <a:extLst>
              <a:ext uri="{FF2B5EF4-FFF2-40B4-BE49-F238E27FC236}">
                <a16:creationId xmlns:a16="http://schemas.microsoft.com/office/drawing/2014/main" id="{C9E2E43A-A95E-46B3-A56B-BCE36693DD81}"/>
              </a:ext>
            </a:extLst>
          </p:cNvPr>
          <p:cNvSpPr txBox="1"/>
          <p:nvPr/>
        </p:nvSpPr>
        <p:spPr>
          <a:xfrm>
            <a:off x="3628924" y="4316697"/>
            <a:ext cx="850065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 				This deck: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112487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 		@azureSQL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LRS and ZRS in SQL Managed Instance</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spTree>
    <p:extLst>
      <p:ext uri="{BB962C8B-B14F-4D97-AF65-F5344CB8AC3E}">
        <p14:creationId xmlns:p14="http://schemas.microsoft.com/office/powerpoint/2010/main" val="27893789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Multiple copies of data and backups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Users can execute DBCC CHECKDB (no repair)</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Database CHECKSUM on by default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Auto Page Repair when possible</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Data integrity error alert monitoring</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Backup and restore integrity checks</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“lost write” and “stale read” detection</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Repair without notification if no impact</a:t>
            </a:r>
          </a:p>
          <a:p>
            <a:pPr marL="236538" marR="0" lvl="1" indent="-223838"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mn-cs"/>
              </a:rPr>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marL="0" marR="0" lvl="0" indent="0" algn="l" defTabSz="932563"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97655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0" name="Group 29">
            <a:extLst>
              <a:ext uri="{FF2B5EF4-FFF2-40B4-BE49-F238E27FC236}">
                <a16:creationId xmlns:a16="http://schemas.microsoft.com/office/drawing/2014/main" id="{814B691B-3029-4D51-8585-6DA2F75DD0DE}"/>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C03362C4-57A0-4D15-9124-C844D633E0C3}"/>
                </a:ext>
              </a:extLst>
            </p:cNvPr>
            <p:cNvGrpSpPr/>
            <p:nvPr/>
          </p:nvGrpSpPr>
          <p:grpSpPr>
            <a:xfrm>
              <a:off x="662352" y="6399215"/>
              <a:ext cx="10356966" cy="138500"/>
              <a:chOff x="662352" y="6316085"/>
              <a:chExt cx="10356966" cy="138500"/>
            </a:xfrm>
          </p:grpSpPr>
          <p:sp>
            <p:nvSpPr>
              <p:cNvPr id="53" name="TextBox 52">
                <a:extLst>
                  <a:ext uri="{FF2B5EF4-FFF2-40B4-BE49-F238E27FC236}">
                    <a16:creationId xmlns:a16="http://schemas.microsoft.com/office/drawing/2014/main" id="{4D98E62D-8C43-4E9D-861A-1D35F667845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54" name="TextBox 53">
                <a:extLst>
                  <a:ext uri="{FF2B5EF4-FFF2-40B4-BE49-F238E27FC236}">
                    <a16:creationId xmlns:a16="http://schemas.microsoft.com/office/drawing/2014/main" id="{8970595B-715D-496D-AABE-793E39CC96DD}"/>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Local</a:t>
                </a:r>
              </a:p>
            </p:txBody>
          </p:sp>
          <p:sp>
            <p:nvSpPr>
              <p:cNvPr id="55" name="TextBox 54">
                <a:extLst>
                  <a:ext uri="{FF2B5EF4-FFF2-40B4-BE49-F238E27FC236}">
                    <a16:creationId xmlns:a16="http://schemas.microsoft.com/office/drawing/2014/main" id="{E6D79A98-6545-4C7B-9364-044D4B3EB829}"/>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56" name="TextBox 55">
                <a:extLst>
                  <a:ext uri="{FF2B5EF4-FFF2-40B4-BE49-F238E27FC236}">
                    <a16:creationId xmlns:a16="http://schemas.microsoft.com/office/drawing/2014/main" id="{057B34E0-A668-4B2F-8ABA-96D8F1A41FD1}"/>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57" name="TextBox 56">
                <a:extLst>
                  <a:ext uri="{FF2B5EF4-FFF2-40B4-BE49-F238E27FC236}">
                    <a16:creationId xmlns:a16="http://schemas.microsoft.com/office/drawing/2014/main" id="{F613D2AE-B395-4035-8767-25406E48E51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58" name="TextBox 57">
                <a:extLst>
                  <a:ext uri="{FF2B5EF4-FFF2-40B4-BE49-F238E27FC236}">
                    <a16:creationId xmlns:a16="http://schemas.microsoft.com/office/drawing/2014/main" id="{C4CF62E8-4376-494B-A650-ABD0A59FFA6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32" name="Group 31">
              <a:extLst>
                <a:ext uri="{FF2B5EF4-FFF2-40B4-BE49-F238E27FC236}">
                  <a16:creationId xmlns:a16="http://schemas.microsoft.com/office/drawing/2014/main" id="{9551F177-24C5-4CD8-ACA5-C5832B4285DF}"/>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07A23EC5-4484-4D0E-9D96-FD83F8BBB6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0FEF6E7-B472-4F29-B289-C3152839A779}"/>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F40413CE-E528-463A-97AD-09AE6648E5CE}"/>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BB598FB-BF97-4F9C-AD4E-C520ECD8ABC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C9776A5-717B-4D8F-9ADC-0C2ED245801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2A9FFB9-419C-4F60-B5EA-EEF8EA0893D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8838F4DC-8358-4BE3-872F-97F316D0C87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0943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LRS and ZRS in SQL Managed Instance</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DB1</a:t>
            </a:r>
          </a:p>
        </p:txBody>
      </p:sp>
      <p:grpSp>
        <p:nvGrpSpPr>
          <p:cNvPr id="88" name="Group 87">
            <a:extLst>
              <a:ext uri="{FF2B5EF4-FFF2-40B4-BE49-F238E27FC236}">
                <a16:creationId xmlns:a16="http://schemas.microsoft.com/office/drawing/2014/main" id="{1896D1D4-88BF-4B29-A69C-BFB35B8C24B6}"/>
              </a:ext>
            </a:extLst>
          </p:cNvPr>
          <p:cNvGrpSpPr/>
          <p:nvPr/>
        </p:nvGrpSpPr>
        <p:grpSpPr>
          <a:xfrm>
            <a:off x="0" y="6215635"/>
            <a:ext cx="11444140" cy="322080"/>
            <a:chOff x="0" y="6215635"/>
            <a:chExt cx="11444140" cy="322080"/>
          </a:xfrm>
        </p:grpSpPr>
        <p:grpSp>
          <p:nvGrpSpPr>
            <p:cNvPr id="89" name="Group 88">
              <a:extLst>
                <a:ext uri="{FF2B5EF4-FFF2-40B4-BE49-F238E27FC236}">
                  <a16:creationId xmlns:a16="http://schemas.microsoft.com/office/drawing/2014/main" id="{320C8801-2220-4485-B455-8E6F30EBB545}"/>
                </a:ext>
              </a:extLst>
            </p:cNvPr>
            <p:cNvGrpSpPr/>
            <p:nvPr/>
          </p:nvGrpSpPr>
          <p:grpSpPr>
            <a:xfrm>
              <a:off x="662352" y="6399215"/>
              <a:ext cx="10356966" cy="138500"/>
              <a:chOff x="662352" y="6316085"/>
              <a:chExt cx="10356966" cy="138500"/>
            </a:xfrm>
          </p:grpSpPr>
          <p:sp>
            <p:nvSpPr>
              <p:cNvPr id="98" name="TextBox 97">
                <a:extLst>
                  <a:ext uri="{FF2B5EF4-FFF2-40B4-BE49-F238E27FC236}">
                    <a16:creationId xmlns:a16="http://schemas.microsoft.com/office/drawing/2014/main" id="{FEB9937A-1DC6-4885-8332-670A00EB90B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99" name="TextBox 98">
                <a:extLst>
                  <a:ext uri="{FF2B5EF4-FFF2-40B4-BE49-F238E27FC236}">
                    <a16:creationId xmlns:a16="http://schemas.microsoft.com/office/drawing/2014/main" id="{5D58BAF3-60B2-4153-91AF-C5BE3F58D49C}"/>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Local</a:t>
                </a:r>
              </a:p>
            </p:txBody>
          </p:sp>
          <p:sp>
            <p:nvSpPr>
              <p:cNvPr id="100" name="TextBox 99">
                <a:extLst>
                  <a:ext uri="{FF2B5EF4-FFF2-40B4-BE49-F238E27FC236}">
                    <a16:creationId xmlns:a16="http://schemas.microsoft.com/office/drawing/2014/main" id="{88700BD9-9718-487B-BF9F-C87939EAF8F9}"/>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01" name="TextBox 100">
                <a:extLst>
                  <a:ext uri="{FF2B5EF4-FFF2-40B4-BE49-F238E27FC236}">
                    <a16:creationId xmlns:a16="http://schemas.microsoft.com/office/drawing/2014/main" id="{CE72F55C-85F8-4C26-9782-E659708833D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02" name="TextBox 101">
                <a:extLst>
                  <a:ext uri="{FF2B5EF4-FFF2-40B4-BE49-F238E27FC236}">
                    <a16:creationId xmlns:a16="http://schemas.microsoft.com/office/drawing/2014/main" id="{1CCFB64C-6E72-43CD-943A-D9963400077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03" name="TextBox 102">
                <a:extLst>
                  <a:ext uri="{FF2B5EF4-FFF2-40B4-BE49-F238E27FC236}">
                    <a16:creationId xmlns:a16="http://schemas.microsoft.com/office/drawing/2014/main" id="{0058EC5B-534D-4709-9BF3-DC3B2FB80F9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90" name="Group 89">
              <a:extLst>
                <a:ext uri="{FF2B5EF4-FFF2-40B4-BE49-F238E27FC236}">
                  <a16:creationId xmlns:a16="http://schemas.microsoft.com/office/drawing/2014/main" id="{B8C2AE62-DA50-4D62-81DC-46742DEE733E}"/>
                </a:ext>
              </a:extLst>
            </p:cNvPr>
            <p:cNvGrpSpPr/>
            <p:nvPr/>
          </p:nvGrpSpPr>
          <p:grpSpPr>
            <a:xfrm>
              <a:off x="0" y="6215635"/>
              <a:ext cx="11444140" cy="131976"/>
              <a:chOff x="0" y="6058468"/>
              <a:chExt cx="11444140" cy="131976"/>
            </a:xfrm>
          </p:grpSpPr>
          <p:cxnSp>
            <p:nvCxnSpPr>
              <p:cNvPr id="91" name="Straight Arrow Connector 90">
                <a:extLst>
                  <a:ext uri="{FF2B5EF4-FFF2-40B4-BE49-F238E27FC236}">
                    <a16:creationId xmlns:a16="http://schemas.microsoft.com/office/drawing/2014/main" id="{4D11EF0D-B703-4E5E-9676-6649FB7B06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DEFA435A-C4C8-4651-967E-83FAB5D499B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33DDA7C8-62D5-4831-B5FE-358368D9959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568D76B3-FB97-4A53-B932-166DA400961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A1ED24E-ADAB-4B1C-8E9F-B83009C43EB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2C22052-788C-443C-ABCE-4129D643172D}"/>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421E5C83-A290-40F4-B42D-A6A3A97139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8935892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5B001EB2-24A3-4A88-A8FA-4A40B78E27BB}"/>
              </a:ext>
            </a:extLst>
          </p:cNvPr>
          <p:cNvSpPr/>
          <p:nvPr/>
        </p:nvSpPr>
        <p:spPr>
          <a:xfrm>
            <a:off x="2596064" y="3372122"/>
            <a:ext cx="2129194" cy="1848204"/>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41306CF3-7D89-42AD-A2A1-6555167508D5}"/>
              </a:ext>
            </a:extLst>
          </p:cNvPr>
          <p:cNvGrpSpPr/>
          <p:nvPr/>
        </p:nvGrpSpPr>
        <p:grpSpPr>
          <a:xfrm>
            <a:off x="0" y="6215635"/>
            <a:ext cx="11444140" cy="322080"/>
            <a:chOff x="0" y="6215635"/>
            <a:chExt cx="11444140" cy="322080"/>
          </a:xfrm>
        </p:grpSpPr>
        <p:grpSp>
          <p:nvGrpSpPr>
            <p:cNvPr id="4" name="Group 3">
              <a:extLst>
                <a:ext uri="{FF2B5EF4-FFF2-40B4-BE49-F238E27FC236}">
                  <a16:creationId xmlns:a16="http://schemas.microsoft.com/office/drawing/2014/main" id="{9E44D0A8-DFB9-49DD-AA30-E4F2171847C5}"/>
                </a:ext>
              </a:extLst>
            </p:cNvPr>
            <p:cNvGrpSpPr/>
            <p:nvPr/>
          </p:nvGrpSpPr>
          <p:grpSpPr>
            <a:xfrm>
              <a:off x="662352" y="6399215"/>
              <a:ext cx="10356966" cy="138500"/>
              <a:chOff x="662352" y="6316085"/>
              <a:chExt cx="10356966" cy="138500"/>
            </a:xfrm>
          </p:grpSpPr>
          <p:sp>
            <p:nvSpPr>
              <p:cNvPr id="13" name="TextBox 12">
                <a:extLst>
                  <a:ext uri="{FF2B5EF4-FFF2-40B4-BE49-F238E27FC236}">
                    <a16:creationId xmlns:a16="http://schemas.microsoft.com/office/drawing/2014/main" id="{A9C012EC-7957-4BDA-A9EB-50319708178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mn-cs"/>
                  </a:rPr>
                  <a:t>Overview</a:t>
                </a:r>
              </a:p>
            </p:txBody>
          </p:sp>
          <p:sp>
            <p:nvSpPr>
              <p:cNvPr id="14" name="TextBox 13">
                <a:extLst>
                  <a:ext uri="{FF2B5EF4-FFF2-40B4-BE49-F238E27FC236}">
                    <a16:creationId xmlns:a16="http://schemas.microsoft.com/office/drawing/2014/main" id="{FD5BCBBC-6ABE-4F85-A7D1-5001366BCC56}"/>
                  </a:ext>
                </a:extLst>
              </p:cNvPr>
              <p:cNvSpPr txBox="1"/>
              <p:nvPr/>
            </p:nvSpPr>
            <p:spPr>
              <a:xfrm>
                <a:off x="1966085"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Local</a:t>
                </a:r>
              </a:p>
            </p:txBody>
          </p:sp>
          <p:sp>
            <p:nvSpPr>
              <p:cNvPr id="15" name="TextBox 14">
                <a:extLst>
                  <a:ext uri="{FF2B5EF4-FFF2-40B4-BE49-F238E27FC236}">
                    <a16:creationId xmlns:a16="http://schemas.microsoft.com/office/drawing/2014/main" id="{D3D787CB-E159-48DC-AC52-2D1BC2FA532A}"/>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Zone</a:t>
                </a:r>
              </a:p>
            </p:txBody>
          </p:sp>
          <p:sp>
            <p:nvSpPr>
              <p:cNvPr id="16" name="TextBox 15">
                <a:extLst>
                  <a:ext uri="{FF2B5EF4-FFF2-40B4-BE49-F238E27FC236}">
                    <a16:creationId xmlns:a16="http://schemas.microsoft.com/office/drawing/2014/main" id="{A834C8A0-4B06-4A00-9ED2-687418393523}"/>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Geo</a:t>
                </a:r>
              </a:p>
            </p:txBody>
          </p:sp>
          <p:sp>
            <p:nvSpPr>
              <p:cNvPr id="17" name="TextBox 16">
                <a:extLst>
                  <a:ext uri="{FF2B5EF4-FFF2-40B4-BE49-F238E27FC236}">
                    <a16:creationId xmlns:a16="http://schemas.microsoft.com/office/drawing/2014/main" id="{150BEE71-A2E0-470D-88CF-CC84DC6B1F9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Summary</a:t>
                </a:r>
              </a:p>
            </p:txBody>
          </p:sp>
          <p:sp>
            <p:nvSpPr>
              <p:cNvPr id="18" name="TextBox 17">
                <a:extLst>
                  <a:ext uri="{FF2B5EF4-FFF2-40B4-BE49-F238E27FC236}">
                    <a16:creationId xmlns:a16="http://schemas.microsoft.com/office/drawing/2014/main" id="{8701B2DB-89ED-4B5C-81D7-F3B34996B0C7}"/>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ea typeface="+mn-ea"/>
                    <a:cs typeface="+mn-cs"/>
                  </a:rPr>
                  <a:t>Scenarios</a:t>
                </a:r>
              </a:p>
            </p:txBody>
          </p:sp>
        </p:grpSp>
        <p:grpSp>
          <p:nvGrpSpPr>
            <p:cNvPr id="5" name="Group 4">
              <a:extLst>
                <a:ext uri="{FF2B5EF4-FFF2-40B4-BE49-F238E27FC236}">
                  <a16:creationId xmlns:a16="http://schemas.microsoft.com/office/drawing/2014/main" id="{A5A564E8-6EEA-4A89-B3B0-5BE1FA2CBF6D}"/>
                </a:ext>
              </a:extLst>
            </p:cNvPr>
            <p:cNvGrpSpPr/>
            <p:nvPr/>
          </p:nvGrpSpPr>
          <p:grpSpPr>
            <a:xfrm>
              <a:off x="0" y="6215635"/>
              <a:ext cx="11444140" cy="131976"/>
              <a:chOff x="0" y="6058468"/>
              <a:chExt cx="11444140" cy="131976"/>
            </a:xfrm>
          </p:grpSpPr>
          <p:cxnSp>
            <p:nvCxnSpPr>
              <p:cNvPr id="6" name="Straight Arrow Connector 5">
                <a:extLst>
                  <a:ext uri="{FF2B5EF4-FFF2-40B4-BE49-F238E27FC236}">
                    <a16:creationId xmlns:a16="http://schemas.microsoft.com/office/drawing/2014/main" id="{BB13537A-5A03-4D55-97E4-F8FE1B40A2ED}"/>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7" name="Oval 6">
                <a:extLst>
                  <a:ext uri="{FF2B5EF4-FFF2-40B4-BE49-F238E27FC236}">
                    <a16:creationId xmlns:a16="http://schemas.microsoft.com/office/drawing/2014/main" id="{7C216D57-9865-43F2-94BE-C3419C18619A}"/>
                  </a:ext>
                </a:extLst>
              </p:cNvPr>
              <p:cNvSpPr/>
              <p:nvPr/>
            </p:nvSpPr>
            <p:spPr bwMode="auto">
              <a:xfrm>
                <a:off x="2711491"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2C903E0-1FC3-47AE-B54C-A38D61601CFF}"/>
                  </a:ext>
                </a:extLst>
              </p:cNvPr>
              <p:cNvSpPr/>
              <p:nvPr/>
            </p:nvSpPr>
            <p:spPr bwMode="auto">
              <a:xfrm>
                <a:off x="647366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1851799-F3F1-4C31-A255-2C2C6EF99F9D}"/>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6AC20CFF-D797-4504-8694-102563B204CD}"/>
                  </a:ext>
                </a:extLst>
              </p:cNvPr>
              <p:cNvSpPr/>
              <p:nvPr/>
            </p:nvSpPr>
            <p:spPr bwMode="auto">
              <a:xfrm>
                <a:off x="10235849"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AC6CA06-2C4C-42BC-BA24-261AF47CF6D8}"/>
                  </a:ext>
                </a:extLst>
              </p:cNvPr>
              <p:cNvSpPr/>
              <p:nvPr/>
            </p:nvSpPr>
            <p:spPr bwMode="auto">
              <a:xfrm>
                <a:off x="830402"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B2392025-D0AB-4893-B79C-6FCA00DBE877}"/>
                  </a:ext>
                </a:extLst>
              </p:cNvPr>
              <p:cNvSpPr/>
              <p:nvPr/>
            </p:nvSpPr>
            <p:spPr bwMode="auto">
              <a:xfrm>
                <a:off x="4592580"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449" name="Title 1">
            <a:extLst>
              <a:ext uri="{FF2B5EF4-FFF2-40B4-BE49-F238E27FC236}">
                <a16:creationId xmlns:a16="http://schemas.microsoft.com/office/drawing/2014/main" id="{3E89D348-45EF-4F22-B517-B7C82D66BE06}"/>
              </a:ext>
            </a:extLst>
          </p:cNvPr>
          <p:cNvSpPr txBox="1">
            <a:spLocks/>
          </p:cNvSpPr>
          <p:nvPr/>
        </p:nvSpPr>
        <p:spPr>
          <a:xfrm>
            <a:off x="522222" y="379325"/>
            <a:ext cx="10155014"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Layers of availability</a:t>
            </a:r>
          </a:p>
        </p:txBody>
      </p:sp>
      <p:pic>
        <p:nvPicPr>
          <p:cNvPr id="22" name="Picture 21">
            <a:extLst>
              <a:ext uri="{FF2B5EF4-FFF2-40B4-BE49-F238E27FC236}">
                <a16:creationId xmlns:a16="http://schemas.microsoft.com/office/drawing/2014/main" id="{2CCF972D-B28C-448A-B719-BAFB4324DC67}"/>
              </a:ext>
            </a:extLst>
          </p:cNvPr>
          <p:cNvPicPr>
            <a:picLocks noChangeAspect="1"/>
          </p:cNvPicPr>
          <p:nvPr/>
        </p:nvPicPr>
        <p:blipFill>
          <a:blip r:embed="rId3"/>
          <a:stretch>
            <a:fillRect/>
          </a:stretch>
        </p:blipFill>
        <p:spPr>
          <a:xfrm>
            <a:off x="7785098" y="2859737"/>
            <a:ext cx="4223368" cy="2826770"/>
          </a:xfrm>
          <a:prstGeom prst="rect">
            <a:avLst/>
          </a:prstGeom>
        </p:spPr>
      </p:pic>
      <p:cxnSp>
        <p:nvCxnSpPr>
          <p:cNvPr id="25" name="Straight Arrow Connector 24">
            <a:extLst>
              <a:ext uri="{FF2B5EF4-FFF2-40B4-BE49-F238E27FC236}">
                <a16:creationId xmlns:a16="http://schemas.microsoft.com/office/drawing/2014/main" id="{3E9912B4-A41A-44D8-A4C2-4065B434CF63}"/>
              </a:ext>
            </a:extLst>
          </p:cNvPr>
          <p:cNvCxnSpPr>
            <a:cxnSpLocks/>
          </p:cNvCxnSpPr>
          <p:nvPr/>
        </p:nvCxnSpPr>
        <p:spPr>
          <a:xfrm>
            <a:off x="7154871" y="3877444"/>
            <a:ext cx="728220" cy="0"/>
          </a:xfrm>
          <a:prstGeom prst="straightConnector1">
            <a:avLst/>
          </a:prstGeom>
          <a:ln w="76200">
            <a:solidFill>
              <a:schemeClr val="accent2">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42C16A3-2905-4912-AB05-ACA9932FE4EB}"/>
              </a:ext>
            </a:extLst>
          </p:cNvPr>
          <p:cNvSpPr txBox="1"/>
          <p:nvPr/>
        </p:nvSpPr>
        <p:spPr>
          <a:xfrm>
            <a:off x="8174308" y="1425719"/>
            <a:ext cx="2820096" cy="1034129"/>
          </a:xfrm>
          <a:prstGeom prst="rect">
            <a:avLst/>
          </a:prstGeom>
          <a:noFill/>
        </p:spPr>
        <p:txBody>
          <a:bodyPr wrap="square">
            <a:spAutoFit/>
          </a:bodyPr>
          <a:lstStyle/>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Local redundancy</a:t>
            </a:r>
          </a:p>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Zone redundancy</a:t>
            </a:r>
          </a:p>
          <a:p>
            <a:pPr marL="0" marR="0" lvl="0" indent="0" algn="l" defTabSz="932563" rtl="0" eaLnBrk="1" fontAlgn="auto" latinLnBrk="0" hangingPunct="1">
              <a:lnSpc>
                <a:spcPct val="100000"/>
              </a:lnSpc>
              <a:spcBef>
                <a:spcPct val="20000"/>
              </a:spcBef>
              <a:spcAft>
                <a:spcPts val="0"/>
              </a:spcAft>
              <a:buClr>
                <a:srgbClr val="0078D4"/>
              </a:buClr>
              <a:buSzPct val="100000"/>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Geo redundancy</a:t>
            </a:r>
          </a:p>
        </p:txBody>
      </p:sp>
      <p:sp>
        <p:nvSpPr>
          <p:cNvPr id="24" name="Freeform: Shape 23">
            <a:extLst>
              <a:ext uri="{FF2B5EF4-FFF2-40B4-BE49-F238E27FC236}">
                <a16:creationId xmlns:a16="http://schemas.microsoft.com/office/drawing/2014/main" id="{CC88DA6A-6504-4DDA-9FAC-4DB36E418F3D}"/>
              </a:ext>
            </a:extLst>
          </p:cNvPr>
          <p:cNvSpPr/>
          <p:nvPr/>
        </p:nvSpPr>
        <p:spPr>
          <a:xfrm>
            <a:off x="3060425" y="4181846"/>
            <a:ext cx="1168549" cy="840810"/>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87E6718-E3CE-4A41-9A38-C2DB681048F6}"/>
              </a:ext>
            </a:extLst>
          </p:cNvPr>
          <p:cNvSpPr/>
          <p:nvPr/>
        </p:nvSpPr>
        <p:spPr>
          <a:xfrm>
            <a:off x="3132083" y="4434414"/>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6997DED-9AE8-41BF-83A1-B119D5B1012F}"/>
              </a:ext>
            </a:extLst>
          </p:cNvPr>
          <p:cNvSpPr/>
          <p:nvPr/>
        </p:nvSpPr>
        <p:spPr>
          <a:xfrm>
            <a:off x="3191198" y="4573787"/>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EF031F5-1B2E-4293-BFEB-481C6C2F04BD}"/>
              </a:ext>
            </a:extLst>
          </p:cNvPr>
          <p:cNvSpPr/>
          <p:nvPr/>
        </p:nvSpPr>
        <p:spPr>
          <a:xfrm>
            <a:off x="3244251" y="4713160"/>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80EAE9C3-C3EA-4F17-AD1B-B7F68A3BF5B1}"/>
              </a:ext>
            </a:extLst>
          </p:cNvPr>
          <p:cNvSpPr/>
          <p:nvPr/>
        </p:nvSpPr>
        <p:spPr>
          <a:xfrm>
            <a:off x="3404554" y="4411324"/>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A2F9D1C-0162-4EAE-9E4E-EB3BD59F4DD2}"/>
              </a:ext>
            </a:extLst>
          </p:cNvPr>
          <p:cNvSpPr/>
          <p:nvPr/>
        </p:nvSpPr>
        <p:spPr>
          <a:xfrm>
            <a:off x="3463669" y="4550697"/>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60AE65A-2D71-4364-A5A3-AE9768010DB7}"/>
              </a:ext>
            </a:extLst>
          </p:cNvPr>
          <p:cNvSpPr/>
          <p:nvPr/>
        </p:nvSpPr>
        <p:spPr>
          <a:xfrm>
            <a:off x="3516722" y="4690070"/>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153E3C2-F4A9-47D8-B43D-068BED16BDDB}"/>
              </a:ext>
            </a:extLst>
          </p:cNvPr>
          <p:cNvSpPr/>
          <p:nvPr/>
        </p:nvSpPr>
        <p:spPr>
          <a:xfrm>
            <a:off x="3644700" y="4411323"/>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77F30E51-4472-44F9-990A-00CA085FDF46}"/>
              </a:ext>
            </a:extLst>
          </p:cNvPr>
          <p:cNvSpPr/>
          <p:nvPr/>
        </p:nvSpPr>
        <p:spPr>
          <a:xfrm>
            <a:off x="3703815" y="4550696"/>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2794CDF-1E06-4DEE-AC5C-3EE521A56BA4}"/>
              </a:ext>
            </a:extLst>
          </p:cNvPr>
          <p:cNvSpPr/>
          <p:nvPr/>
        </p:nvSpPr>
        <p:spPr>
          <a:xfrm>
            <a:off x="3756868" y="4690069"/>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88B59E86-F154-4316-8B01-C92BDD15A532}"/>
              </a:ext>
            </a:extLst>
          </p:cNvPr>
          <p:cNvSpPr/>
          <p:nvPr/>
        </p:nvSpPr>
        <p:spPr>
          <a:xfrm>
            <a:off x="3880232" y="4406706"/>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F50FC2B-C1F3-424C-93DD-7326914C4CE1}"/>
              </a:ext>
            </a:extLst>
          </p:cNvPr>
          <p:cNvSpPr/>
          <p:nvPr/>
        </p:nvSpPr>
        <p:spPr>
          <a:xfrm>
            <a:off x="3939347" y="4546079"/>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4ED4B7A-174C-4B80-BD28-F4B2E0D6B687}"/>
              </a:ext>
            </a:extLst>
          </p:cNvPr>
          <p:cNvSpPr/>
          <p:nvPr/>
        </p:nvSpPr>
        <p:spPr>
          <a:xfrm>
            <a:off x="3992400" y="4685452"/>
            <a:ext cx="128429" cy="231887"/>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39" name="Rectangle: Rounded Corners 38">
            <a:extLst>
              <a:ext uri="{FF2B5EF4-FFF2-40B4-BE49-F238E27FC236}">
                <a16:creationId xmlns:a16="http://schemas.microsoft.com/office/drawing/2014/main" id="{F98F3AF6-A841-4816-AD8F-BB52006DDC01}"/>
              </a:ext>
            </a:extLst>
          </p:cNvPr>
          <p:cNvSpPr/>
          <p:nvPr/>
        </p:nvSpPr>
        <p:spPr bwMode="auto">
          <a:xfrm>
            <a:off x="398628" y="1123763"/>
            <a:ext cx="6600049" cy="4083719"/>
          </a:xfrm>
          <a:prstGeom prst="roundRect">
            <a:avLst/>
          </a:prstGeom>
          <a:noFill/>
          <a:ln w="28575" cap="flat" cmpd="sng" algn="ctr">
            <a:solidFill>
              <a:schemeClr val="accent2">
                <a:lumMod val="50000"/>
              </a:schemeClr>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D9716DC1-9353-46E7-B537-17612D83D0E8}"/>
              </a:ext>
            </a:extLst>
          </p:cNvPr>
          <p:cNvSpPr/>
          <p:nvPr/>
        </p:nvSpPr>
        <p:spPr>
          <a:xfrm>
            <a:off x="4246489" y="1170378"/>
            <a:ext cx="2340890" cy="2079119"/>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14F083BA-31A2-40A1-B1A5-536A47EBA291}"/>
              </a:ext>
            </a:extLst>
          </p:cNvPr>
          <p:cNvSpPr/>
          <p:nvPr/>
        </p:nvSpPr>
        <p:spPr>
          <a:xfrm>
            <a:off x="958161" y="1218511"/>
            <a:ext cx="2340890" cy="2079119"/>
          </a:xfrm>
          <a:prstGeom prst="ellipse">
            <a:avLst/>
          </a:prstGeom>
          <a:solidFill>
            <a:schemeClr val="accent2">
              <a:lumMod val="20000"/>
              <a:lumOff val="80000"/>
            </a:schemeClr>
          </a:solidFill>
          <a:ln w="1079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65E6995-3711-49E4-A061-7CE63DEC6787}"/>
              </a:ext>
            </a:extLst>
          </p:cNvPr>
          <p:cNvSpPr/>
          <p:nvPr/>
        </p:nvSpPr>
        <p:spPr>
          <a:xfrm>
            <a:off x="4505112" y="184419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4EC229E-6695-43DF-ACA6-BB372E5B1B06}"/>
              </a:ext>
            </a:extLst>
          </p:cNvPr>
          <p:cNvSpPr/>
          <p:nvPr/>
        </p:nvSpPr>
        <p:spPr>
          <a:xfrm>
            <a:off x="4564658" y="205983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813B1E8-F0DA-49AE-A54C-DA563D31A8E4}"/>
              </a:ext>
            </a:extLst>
          </p:cNvPr>
          <p:cNvSpPr/>
          <p:nvPr/>
        </p:nvSpPr>
        <p:spPr>
          <a:xfrm>
            <a:off x="4618050" y="219424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F9630ED-4246-4627-B1AE-CA2146787001}"/>
              </a:ext>
            </a:extLst>
          </p:cNvPr>
          <p:cNvSpPr/>
          <p:nvPr/>
        </p:nvSpPr>
        <p:spPr>
          <a:xfrm>
            <a:off x="4663829" y="232430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B457E82-1B85-48BE-BDA4-2179D694AB67}"/>
              </a:ext>
            </a:extLst>
          </p:cNvPr>
          <p:cNvSpPr/>
          <p:nvPr/>
        </p:nvSpPr>
        <p:spPr>
          <a:xfrm>
            <a:off x="4755740" y="203673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AB8D7AD-5D2A-4015-AB8D-15D30B843982}"/>
              </a:ext>
            </a:extLst>
          </p:cNvPr>
          <p:cNvSpPr/>
          <p:nvPr/>
        </p:nvSpPr>
        <p:spPr>
          <a:xfrm>
            <a:off x="4814855" y="217611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D3AA0979-6C09-47D6-AF12-FC8E61D4760E}"/>
              </a:ext>
            </a:extLst>
          </p:cNvPr>
          <p:cNvSpPr/>
          <p:nvPr/>
        </p:nvSpPr>
        <p:spPr>
          <a:xfrm>
            <a:off x="4864147" y="230946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84A869B-8360-4260-BAFA-C9848F15FAA5}"/>
              </a:ext>
            </a:extLst>
          </p:cNvPr>
          <p:cNvSpPr/>
          <p:nvPr/>
        </p:nvSpPr>
        <p:spPr>
          <a:xfrm>
            <a:off x="4966449" y="203673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FD4A684-5359-47F7-BB7F-5586FF638074}"/>
              </a:ext>
            </a:extLst>
          </p:cNvPr>
          <p:cNvSpPr/>
          <p:nvPr/>
        </p:nvSpPr>
        <p:spPr>
          <a:xfrm>
            <a:off x="5037682" y="217610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09E899-3BC5-4EF4-BC57-06A7B7B0181D}"/>
              </a:ext>
            </a:extLst>
          </p:cNvPr>
          <p:cNvSpPr/>
          <p:nvPr/>
        </p:nvSpPr>
        <p:spPr>
          <a:xfrm>
            <a:off x="5090735" y="231548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04B2313-8E4A-4546-AEF7-A5DF84B497D2}"/>
              </a:ext>
            </a:extLst>
          </p:cNvPr>
          <p:cNvSpPr/>
          <p:nvPr/>
        </p:nvSpPr>
        <p:spPr>
          <a:xfrm>
            <a:off x="5169649" y="203211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1C50FEA-DB0D-477A-BECF-A3B92B4E4D92}"/>
              </a:ext>
            </a:extLst>
          </p:cNvPr>
          <p:cNvSpPr/>
          <p:nvPr/>
        </p:nvSpPr>
        <p:spPr>
          <a:xfrm>
            <a:off x="5228764" y="217149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AED6470-8692-4374-8F2F-E7BD5F67DE43}"/>
              </a:ext>
            </a:extLst>
          </p:cNvPr>
          <p:cNvSpPr/>
          <p:nvPr/>
        </p:nvSpPr>
        <p:spPr>
          <a:xfrm>
            <a:off x="5291053" y="231086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6DC1720F-647F-43A9-B161-6B22B4AB20D1}"/>
              </a:ext>
            </a:extLst>
          </p:cNvPr>
          <p:cNvCxnSpPr>
            <a:cxnSpLocks/>
          </p:cNvCxnSpPr>
          <p:nvPr/>
        </p:nvCxnSpPr>
        <p:spPr>
          <a:xfrm>
            <a:off x="5423237" y="2272746"/>
            <a:ext cx="110387" cy="0"/>
          </a:xfrm>
          <a:prstGeom prst="line">
            <a:avLst/>
          </a:prstGeom>
          <a:ln w="762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E2C3F347-86C5-48EF-8D95-4B40B9FFE39F}"/>
              </a:ext>
            </a:extLst>
          </p:cNvPr>
          <p:cNvSpPr/>
          <p:nvPr/>
        </p:nvSpPr>
        <p:spPr>
          <a:xfrm>
            <a:off x="5495712" y="185054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82491F6-91DF-459E-8666-5B5E14C619ED}"/>
              </a:ext>
            </a:extLst>
          </p:cNvPr>
          <p:cNvSpPr/>
          <p:nvPr/>
        </p:nvSpPr>
        <p:spPr>
          <a:xfrm>
            <a:off x="5555258" y="206618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7575E95-E9E6-4501-8948-392EA7BEAB47}"/>
              </a:ext>
            </a:extLst>
          </p:cNvPr>
          <p:cNvSpPr/>
          <p:nvPr/>
        </p:nvSpPr>
        <p:spPr>
          <a:xfrm>
            <a:off x="5608650" y="220059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6B2A53D-1C4E-484A-B6AA-E9BF6123FA82}"/>
              </a:ext>
            </a:extLst>
          </p:cNvPr>
          <p:cNvSpPr/>
          <p:nvPr/>
        </p:nvSpPr>
        <p:spPr>
          <a:xfrm>
            <a:off x="5654429" y="233065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52F4008-0236-4B04-A14A-C75F5CB919B9}"/>
              </a:ext>
            </a:extLst>
          </p:cNvPr>
          <p:cNvSpPr/>
          <p:nvPr/>
        </p:nvSpPr>
        <p:spPr>
          <a:xfrm>
            <a:off x="5746340" y="204308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3334ECE-6FF9-4470-8D6E-0D09BB7BCFBC}"/>
              </a:ext>
            </a:extLst>
          </p:cNvPr>
          <p:cNvSpPr/>
          <p:nvPr/>
        </p:nvSpPr>
        <p:spPr>
          <a:xfrm>
            <a:off x="5805455" y="218246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48EDB51-A587-4EA6-B4EB-9D12DAD3AC92}"/>
              </a:ext>
            </a:extLst>
          </p:cNvPr>
          <p:cNvSpPr/>
          <p:nvPr/>
        </p:nvSpPr>
        <p:spPr>
          <a:xfrm>
            <a:off x="5854747" y="231581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D9A3EE5-B0CF-440E-91BD-C7D739594D1F}"/>
              </a:ext>
            </a:extLst>
          </p:cNvPr>
          <p:cNvSpPr/>
          <p:nvPr/>
        </p:nvSpPr>
        <p:spPr>
          <a:xfrm>
            <a:off x="5957049" y="204308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613FFB33-C952-4FF1-885D-C18D76CDB96D}"/>
              </a:ext>
            </a:extLst>
          </p:cNvPr>
          <p:cNvSpPr/>
          <p:nvPr/>
        </p:nvSpPr>
        <p:spPr>
          <a:xfrm>
            <a:off x="6028282" y="218245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A82D0D8-4192-4847-8311-830A7C640415}"/>
              </a:ext>
            </a:extLst>
          </p:cNvPr>
          <p:cNvSpPr/>
          <p:nvPr/>
        </p:nvSpPr>
        <p:spPr>
          <a:xfrm>
            <a:off x="6081335" y="232183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6F13F73-D9E0-4893-9046-121428989584}"/>
              </a:ext>
            </a:extLst>
          </p:cNvPr>
          <p:cNvSpPr/>
          <p:nvPr/>
        </p:nvSpPr>
        <p:spPr>
          <a:xfrm>
            <a:off x="6160249" y="203846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213AAD4-F9A5-46AE-83B8-02BF695FBBDB}"/>
              </a:ext>
            </a:extLst>
          </p:cNvPr>
          <p:cNvSpPr/>
          <p:nvPr/>
        </p:nvSpPr>
        <p:spPr>
          <a:xfrm>
            <a:off x="6219364" y="217784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E35FF4FC-99E1-464F-B496-3C568582328F}"/>
              </a:ext>
            </a:extLst>
          </p:cNvPr>
          <p:cNvSpPr/>
          <p:nvPr/>
        </p:nvSpPr>
        <p:spPr>
          <a:xfrm>
            <a:off x="6281653" y="231721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156DEA0-D2E5-46BB-9D06-09B2198BD8F2}"/>
              </a:ext>
            </a:extLst>
          </p:cNvPr>
          <p:cNvSpPr/>
          <p:nvPr/>
        </p:nvSpPr>
        <p:spPr>
          <a:xfrm>
            <a:off x="1168341" y="193643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BFA08AD3-7665-4578-81C8-8564F41C06C9}"/>
              </a:ext>
            </a:extLst>
          </p:cNvPr>
          <p:cNvSpPr/>
          <p:nvPr/>
        </p:nvSpPr>
        <p:spPr>
          <a:xfrm>
            <a:off x="1227887" y="215207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1E8A5BD-F61B-49F1-B773-02A51721331F}"/>
              </a:ext>
            </a:extLst>
          </p:cNvPr>
          <p:cNvSpPr/>
          <p:nvPr/>
        </p:nvSpPr>
        <p:spPr>
          <a:xfrm>
            <a:off x="1281279" y="228648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6CC666A6-C203-4325-9314-0C6D686B69D7}"/>
              </a:ext>
            </a:extLst>
          </p:cNvPr>
          <p:cNvSpPr/>
          <p:nvPr/>
        </p:nvSpPr>
        <p:spPr>
          <a:xfrm>
            <a:off x="1327058" y="241654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F5C0E79-2B7C-417E-9EAD-21BCA7F6F9C1}"/>
              </a:ext>
            </a:extLst>
          </p:cNvPr>
          <p:cNvSpPr/>
          <p:nvPr/>
        </p:nvSpPr>
        <p:spPr>
          <a:xfrm>
            <a:off x="1418969" y="212897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E41F651-9BC7-4D20-99D1-5464B0409532}"/>
              </a:ext>
            </a:extLst>
          </p:cNvPr>
          <p:cNvSpPr/>
          <p:nvPr/>
        </p:nvSpPr>
        <p:spPr>
          <a:xfrm>
            <a:off x="1478084" y="226835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0CAD4D9-35B3-4C2D-9878-5DE767A00BC1}"/>
              </a:ext>
            </a:extLst>
          </p:cNvPr>
          <p:cNvSpPr/>
          <p:nvPr/>
        </p:nvSpPr>
        <p:spPr>
          <a:xfrm>
            <a:off x="1527376" y="240170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884F3CF-2B7D-4792-A283-C24800AC7861}"/>
              </a:ext>
            </a:extLst>
          </p:cNvPr>
          <p:cNvSpPr/>
          <p:nvPr/>
        </p:nvSpPr>
        <p:spPr>
          <a:xfrm>
            <a:off x="1629678" y="212897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432A03F-8F62-4A05-BB51-F659AF47350E}"/>
              </a:ext>
            </a:extLst>
          </p:cNvPr>
          <p:cNvSpPr/>
          <p:nvPr/>
        </p:nvSpPr>
        <p:spPr>
          <a:xfrm>
            <a:off x="1700911" y="226834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A459A8A-BA5B-4FEC-ABD5-3C1C55EF3475}"/>
              </a:ext>
            </a:extLst>
          </p:cNvPr>
          <p:cNvSpPr/>
          <p:nvPr/>
        </p:nvSpPr>
        <p:spPr>
          <a:xfrm>
            <a:off x="1753964" y="240772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8F3AF3F-B2DD-43ED-9490-BA916E508DF2}"/>
              </a:ext>
            </a:extLst>
          </p:cNvPr>
          <p:cNvSpPr/>
          <p:nvPr/>
        </p:nvSpPr>
        <p:spPr>
          <a:xfrm>
            <a:off x="1832878" y="212435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5960E64-FE17-4B3C-8B15-4D65F787BB8E}"/>
              </a:ext>
            </a:extLst>
          </p:cNvPr>
          <p:cNvSpPr/>
          <p:nvPr/>
        </p:nvSpPr>
        <p:spPr>
          <a:xfrm>
            <a:off x="1891993" y="226373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2379AEE-7D35-4B06-8A6A-4B4500EC568A}"/>
              </a:ext>
            </a:extLst>
          </p:cNvPr>
          <p:cNvSpPr/>
          <p:nvPr/>
        </p:nvSpPr>
        <p:spPr>
          <a:xfrm>
            <a:off x="1954282" y="240310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227475C9-E1EF-4E6B-8A1C-9A433940423A}"/>
              </a:ext>
            </a:extLst>
          </p:cNvPr>
          <p:cNvCxnSpPr>
            <a:cxnSpLocks/>
          </p:cNvCxnSpPr>
          <p:nvPr/>
        </p:nvCxnSpPr>
        <p:spPr>
          <a:xfrm>
            <a:off x="2086466" y="2364986"/>
            <a:ext cx="110387" cy="0"/>
          </a:xfrm>
          <a:prstGeom prst="line">
            <a:avLst/>
          </a:prstGeom>
          <a:ln w="76200">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23461D04-D141-4BA2-8D83-0114C4462410}"/>
              </a:ext>
            </a:extLst>
          </p:cNvPr>
          <p:cNvSpPr/>
          <p:nvPr/>
        </p:nvSpPr>
        <p:spPr>
          <a:xfrm>
            <a:off x="2158941" y="1942784"/>
            <a:ext cx="930825" cy="71878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77115D2-6BC5-4993-BC91-F956A882A9C3}"/>
              </a:ext>
            </a:extLst>
          </p:cNvPr>
          <p:cNvSpPr/>
          <p:nvPr/>
        </p:nvSpPr>
        <p:spPr>
          <a:xfrm>
            <a:off x="2218487" y="215842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9DA9BA1-A81C-46F6-BEEF-2B9F148A562D}"/>
              </a:ext>
            </a:extLst>
          </p:cNvPr>
          <p:cNvSpPr/>
          <p:nvPr/>
        </p:nvSpPr>
        <p:spPr>
          <a:xfrm>
            <a:off x="2271879" y="229283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FCFCE7E-BB66-4536-978F-CD417F4F7503}"/>
              </a:ext>
            </a:extLst>
          </p:cNvPr>
          <p:cNvSpPr/>
          <p:nvPr/>
        </p:nvSpPr>
        <p:spPr>
          <a:xfrm>
            <a:off x="2317658" y="242289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2B11891-0F8E-4726-8D9E-45D3B5BFAAAF}"/>
              </a:ext>
            </a:extLst>
          </p:cNvPr>
          <p:cNvSpPr/>
          <p:nvPr/>
        </p:nvSpPr>
        <p:spPr>
          <a:xfrm>
            <a:off x="2409569" y="2135327"/>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286482-6CB3-4C0F-B7F2-C46BBD82CE04}"/>
              </a:ext>
            </a:extLst>
          </p:cNvPr>
          <p:cNvSpPr/>
          <p:nvPr/>
        </p:nvSpPr>
        <p:spPr>
          <a:xfrm>
            <a:off x="2468684" y="2274700"/>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43D57D9-4875-43A5-8CAB-612B887F7CDC}"/>
              </a:ext>
            </a:extLst>
          </p:cNvPr>
          <p:cNvSpPr/>
          <p:nvPr/>
        </p:nvSpPr>
        <p:spPr>
          <a:xfrm>
            <a:off x="2517976" y="2408054"/>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B81B5AC-2ABE-4796-A98E-10F498949D58}"/>
              </a:ext>
            </a:extLst>
          </p:cNvPr>
          <p:cNvSpPr/>
          <p:nvPr/>
        </p:nvSpPr>
        <p:spPr>
          <a:xfrm>
            <a:off x="2620278" y="2135326"/>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A54B61FF-C4F8-46AB-86B4-3737A88F96B0}"/>
              </a:ext>
            </a:extLst>
          </p:cNvPr>
          <p:cNvSpPr/>
          <p:nvPr/>
        </p:nvSpPr>
        <p:spPr>
          <a:xfrm>
            <a:off x="2691511" y="227469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10B2749D-FF03-408A-920C-AA998676B2AF}"/>
              </a:ext>
            </a:extLst>
          </p:cNvPr>
          <p:cNvSpPr/>
          <p:nvPr/>
        </p:nvSpPr>
        <p:spPr>
          <a:xfrm>
            <a:off x="2744564" y="241407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F38D7A-2362-41B2-884C-E7795AD84C61}"/>
              </a:ext>
            </a:extLst>
          </p:cNvPr>
          <p:cNvSpPr/>
          <p:nvPr/>
        </p:nvSpPr>
        <p:spPr>
          <a:xfrm>
            <a:off x="2823478" y="2130709"/>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E982D65-587C-411A-9018-E6A2E20C7D9A}"/>
              </a:ext>
            </a:extLst>
          </p:cNvPr>
          <p:cNvSpPr/>
          <p:nvPr/>
        </p:nvSpPr>
        <p:spPr>
          <a:xfrm>
            <a:off x="2882593" y="2270082"/>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9E2B822-1C24-47C2-A325-9B9B1A801E24}"/>
              </a:ext>
            </a:extLst>
          </p:cNvPr>
          <p:cNvSpPr/>
          <p:nvPr/>
        </p:nvSpPr>
        <p:spPr>
          <a:xfrm>
            <a:off x="2944882" y="2409455"/>
            <a:ext cx="102302" cy="19823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rgbClr val="FFFFFF"/>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96" name="Oval 95">
            <a:extLst>
              <a:ext uri="{FF2B5EF4-FFF2-40B4-BE49-F238E27FC236}">
                <a16:creationId xmlns:a16="http://schemas.microsoft.com/office/drawing/2014/main" id="{C3F59EF5-E915-4873-9314-2F867D740943}"/>
              </a:ext>
            </a:extLst>
          </p:cNvPr>
          <p:cNvSpPr/>
          <p:nvPr/>
        </p:nvSpPr>
        <p:spPr bwMode="auto">
          <a:xfrm>
            <a:off x="4795072" y="2043313"/>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9A152827-C8F4-4B49-B340-6120229018C4}"/>
              </a:ext>
            </a:extLst>
          </p:cNvPr>
          <p:cNvSpPr/>
          <p:nvPr/>
        </p:nvSpPr>
        <p:spPr bwMode="auto">
          <a:xfrm>
            <a:off x="5641119" y="2382229"/>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D36AD7A6-932B-4D66-BB89-34CCFA2CF28B}"/>
              </a:ext>
            </a:extLst>
          </p:cNvPr>
          <p:cNvSpPr/>
          <p:nvPr/>
        </p:nvSpPr>
        <p:spPr bwMode="auto">
          <a:xfrm>
            <a:off x="3489454" y="4581730"/>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AD73B9B3-A4BC-42E4-899A-6DD864251E8A}"/>
              </a:ext>
            </a:extLst>
          </p:cNvPr>
          <p:cNvSpPr/>
          <p:nvPr/>
        </p:nvSpPr>
        <p:spPr bwMode="auto">
          <a:xfrm>
            <a:off x="2271084" y="2464107"/>
            <a:ext cx="131976" cy="131973"/>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7BD31338-2028-4B32-9DAA-B609CAE1EE7E}"/>
              </a:ext>
            </a:extLst>
          </p:cNvPr>
          <p:cNvSpPr/>
          <p:nvPr/>
        </p:nvSpPr>
        <p:spPr bwMode="auto">
          <a:xfrm rot="21069821">
            <a:off x="1593828" y="2065873"/>
            <a:ext cx="4470595" cy="2582747"/>
          </a:xfrm>
          <a:prstGeom prst="ellipse">
            <a:avLst/>
          </a:prstGeom>
          <a:noFill/>
          <a:ln w="28575">
            <a:solidFill>
              <a:schemeClr val="accent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TextBox 100">
            <a:extLst>
              <a:ext uri="{FF2B5EF4-FFF2-40B4-BE49-F238E27FC236}">
                <a16:creationId xmlns:a16="http://schemas.microsoft.com/office/drawing/2014/main" id="{540F10CF-1148-4000-B651-E128FFEAF60A}"/>
              </a:ext>
            </a:extLst>
          </p:cNvPr>
          <p:cNvSpPr txBox="1"/>
          <p:nvPr/>
        </p:nvSpPr>
        <p:spPr>
          <a:xfrm>
            <a:off x="830402" y="4721342"/>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srgbClr val="50E6FF">
                    <a:lumMod val="50000"/>
                  </a:srgbClr>
                </a:solidFill>
                <a:effectLst/>
                <a:uLnTx/>
                <a:uFillTx/>
                <a:latin typeface="Segoe UI Semibold" panose="020B0702040204020203" pitchFamily="34" charset="0"/>
                <a:ea typeface="+mn-ea"/>
                <a:cs typeface="Segoe UI Semibold" panose="020B0702040204020203" pitchFamily="34" charset="0"/>
              </a:rPr>
              <a:t>Region </a:t>
            </a:r>
          </a:p>
        </p:txBody>
      </p:sp>
      <p:sp>
        <p:nvSpPr>
          <p:cNvPr id="102" name="TextBox 101">
            <a:extLst>
              <a:ext uri="{FF2B5EF4-FFF2-40B4-BE49-F238E27FC236}">
                <a16:creationId xmlns:a16="http://schemas.microsoft.com/office/drawing/2014/main" id="{FFA776D8-F464-4A7C-B8AE-441AED71DF2C}"/>
              </a:ext>
            </a:extLst>
          </p:cNvPr>
          <p:cNvSpPr txBox="1"/>
          <p:nvPr/>
        </p:nvSpPr>
        <p:spPr>
          <a:xfrm>
            <a:off x="1748355" y="1233272"/>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1</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sp>
        <p:nvSpPr>
          <p:cNvPr id="103" name="TextBox 102">
            <a:extLst>
              <a:ext uri="{FF2B5EF4-FFF2-40B4-BE49-F238E27FC236}">
                <a16:creationId xmlns:a16="http://schemas.microsoft.com/office/drawing/2014/main" id="{E2B7D531-8599-4AC3-A11D-78DCF4A6FB51}"/>
              </a:ext>
            </a:extLst>
          </p:cNvPr>
          <p:cNvSpPr txBox="1"/>
          <p:nvPr/>
        </p:nvSpPr>
        <p:spPr>
          <a:xfrm>
            <a:off x="5039292" y="1191587"/>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2</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sp>
        <p:nvSpPr>
          <p:cNvPr id="104" name="TextBox 103">
            <a:extLst>
              <a:ext uri="{FF2B5EF4-FFF2-40B4-BE49-F238E27FC236}">
                <a16:creationId xmlns:a16="http://schemas.microsoft.com/office/drawing/2014/main" id="{9ED6E620-9B57-4748-A979-E0B917AD6B0C}"/>
              </a:ext>
            </a:extLst>
          </p:cNvPr>
          <p:cNvSpPr txBox="1"/>
          <p:nvPr/>
        </p:nvSpPr>
        <p:spPr>
          <a:xfrm>
            <a:off x="3342347" y="3635799"/>
            <a:ext cx="1322427" cy="483291"/>
          </a:xfrm>
          <a:prstGeom prst="rect">
            <a:avLst/>
          </a:prstGeom>
          <a:noFill/>
        </p:spPr>
        <p:txBody>
          <a:bodyPr wrap="square" lIns="179234" tIns="143387" rIns="179234" bIns="14338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AZ 3</a:t>
            </a:r>
            <a:r>
              <a:rPr kumimoji="0" lang="en-US" sz="1370" b="0" i="0" u="none" strike="noStrike" kern="1200" cap="none" spc="0" normalizeH="0" baseline="0" noProof="0" dirty="0">
                <a:ln>
                  <a:noFill/>
                </a:ln>
                <a:solidFill>
                  <a:srgbClr val="75757A"/>
                </a:solidFill>
                <a:effectLst/>
                <a:uLnTx/>
                <a:uFillTx/>
                <a:latin typeface="Segoe UI Semibold" panose="020B0702040204020203" pitchFamily="34" charset="0"/>
                <a:ea typeface="+mn-ea"/>
                <a:cs typeface="Segoe UI Semibold" panose="020B0702040204020203" pitchFamily="34" charset="0"/>
              </a:rPr>
              <a:t> </a:t>
            </a:r>
          </a:p>
        </p:txBody>
      </p:sp>
      <p:grpSp>
        <p:nvGrpSpPr>
          <p:cNvPr id="458" name="Group 457">
            <a:extLst>
              <a:ext uri="{FF2B5EF4-FFF2-40B4-BE49-F238E27FC236}">
                <a16:creationId xmlns:a16="http://schemas.microsoft.com/office/drawing/2014/main" id="{3AE238BA-7A02-496C-AA19-7607E6256B23}"/>
              </a:ext>
            </a:extLst>
          </p:cNvPr>
          <p:cNvGrpSpPr/>
          <p:nvPr/>
        </p:nvGrpSpPr>
        <p:grpSpPr>
          <a:xfrm>
            <a:off x="1495530" y="2065179"/>
            <a:ext cx="1190267" cy="617662"/>
            <a:chOff x="7878144" y="774142"/>
            <a:chExt cx="1190267" cy="617662"/>
          </a:xfrm>
        </p:grpSpPr>
        <p:sp>
          <p:nvSpPr>
            <p:cNvPr id="452" name="Oval 451">
              <a:extLst>
                <a:ext uri="{FF2B5EF4-FFF2-40B4-BE49-F238E27FC236}">
                  <a16:creationId xmlns:a16="http://schemas.microsoft.com/office/drawing/2014/main" id="{A26396F4-FEE8-46A4-B37D-608A146BBCFE}"/>
                </a:ext>
              </a:extLst>
            </p:cNvPr>
            <p:cNvSpPr/>
            <p:nvPr/>
          </p:nvSpPr>
          <p:spPr bwMode="auto">
            <a:xfrm rot="21069821">
              <a:off x="7912403" y="803559"/>
              <a:ext cx="1156008" cy="535352"/>
            </a:xfrm>
            <a:prstGeom prst="ellipse">
              <a:avLst/>
            </a:prstGeom>
            <a:noFill/>
            <a:ln w="28575">
              <a:solidFill>
                <a:schemeClr val="accent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75AEE445-1497-473A-B1E4-F32D700A7F64}"/>
                </a:ext>
              </a:extLst>
            </p:cNvPr>
            <p:cNvSpPr/>
            <p:nvPr/>
          </p:nvSpPr>
          <p:spPr bwMode="auto">
            <a:xfrm>
              <a:off x="8174308" y="1253718"/>
              <a:ext cx="129031" cy="13808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EDB01BF1-7B02-4B9D-80EC-1E12E816E442}"/>
                </a:ext>
              </a:extLst>
            </p:cNvPr>
            <p:cNvSpPr/>
            <p:nvPr/>
          </p:nvSpPr>
          <p:spPr bwMode="auto">
            <a:xfrm>
              <a:off x="7878144" y="983427"/>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79AABDB5-E59F-404E-BC99-5D2EC365898A}"/>
                </a:ext>
              </a:extLst>
            </p:cNvPr>
            <p:cNvSpPr/>
            <p:nvPr/>
          </p:nvSpPr>
          <p:spPr bwMode="auto">
            <a:xfrm>
              <a:off x="8776084" y="1137922"/>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72FF99A6-ACF6-4268-98B2-6E5664D4447C}"/>
                </a:ext>
              </a:extLst>
            </p:cNvPr>
            <p:cNvSpPr/>
            <p:nvPr/>
          </p:nvSpPr>
          <p:spPr bwMode="auto">
            <a:xfrm>
              <a:off x="8832570" y="774142"/>
              <a:ext cx="132381" cy="140336"/>
            </a:xfrm>
            <a:prstGeom prst="ellipse">
              <a:avLst/>
            </a:prstGeom>
            <a:solidFill>
              <a:schemeClr val="accent1">
                <a:lumMod val="50000"/>
              </a:schemeClr>
            </a:solidFill>
            <a:ln>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34442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fade">
                                      <p:cBhvr>
                                        <p:cTn id="43" dur="500"/>
                                        <p:tgtEl>
                                          <p:spTgt spid="8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fade">
                                      <p:cBhvr>
                                        <p:cTn id="70" dur="500"/>
                                        <p:tgtEl>
                                          <p:spTgt spid="8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fade">
                                      <p:cBhvr>
                                        <p:cTn id="79" dur="500"/>
                                        <p:tgtEl>
                                          <p:spTgt spid="9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10" presetClass="entr" presetSubtype="0" fill="hold" nodeType="withEffect">
                                  <p:stCondLst>
                                    <p:cond delay="0"/>
                                  </p:stCondLst>
                                  <p:childTnLst>
                                    <p:set>
                                      <p:cBhvr>
                                        <p:cTn id="84" dur="1" fill="hold">
                                          <p:stCondLst>
                                            <p:cond delay="0"/>
                                          </p:stCondLst>
                                        </p:cTn>
                                        <p:tgtEl>
                                          <p:spTgt spid="458"/>
                                        </p:tgtEl>
                                        <p:attrNameLst>
                                          <p:attrName>style.visibility</p:attrName>
                                        </p:attrNameLst>
                                      </p:cBhvr>
                                      <p:to>
                                        <p:strVal val="visible"/>
                                      </p:to>
                                    </p:set>
                                    <p:animEffect transition="in" filter="fade">
                                      <p:cBhvr>
                                        <p:cTn id="85" dur="500"/>
                                        <p:tgtEl>
                                          <p:spTgt spid="4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fade">
                                      <p:cBhvr>
                                        <p:cTn id="88" dur="500"/>
                                        <p:tgtEl>
                                          <p:spTgt spid="9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5"/>
                                        </p:tgtEl>
                                        <p:attrNameLst>
                                          <p:attrName>style.visibility</p:attrName>
                                        </p:attrNameLst>
                                      </p:cBhvr>
                                      <p:to>
                                        <p:strVal val="visible"/>
                                      </p:to>
                                    </p:set>
                                    <p:animEffect transition="in" filter="fade">
                                      <p:cBhvr>
                                        <p:cTn id="91" dur="500"/>
                                        <p:tgtEl>
                                          <p:spTgt spid="95"/>
                                        </p:tgtEl>
                                      </p:cBhvr>
                                    </p:animEffect>
                                  </p:childTnLst>
                                </p:cTn>
                              </p:par>
                              <p:par>
                                <p:cTn id="92" presetID="10" presetClass="entr" presetSubtype="0" fill="hold" nodeType="withEffect">
                                  <p:stCondLst>
                                    <p:cond delay="0"/>
                                  </p:stCondLst>
                                  <p:childTnLst>
                                    <p:set>
                                      <p:cBhvr>
                                        <p:cTn id="93" dur="1" fill="hold">
                                          <p:stCondLst>
                                            <p:cond delay="0"/>
                                          </p:stCondLst>
                                        </p:cTn>
                                        <p:tgtEl>
                                          <p:spTgt spid="29">
                                            <p:txEl>
                                              <p:pRg st="0" end="0"/>
                                            </p:txEl>
                                          </p:spTgt>
                                        </p:tgtEl>
                                        <p:attrNameLst>
                                          <p:attrName>style.visibility</p:attrName>
                                        </p:attrNameLst>
                                      </p:cBhvr>
                                      <p:to>
                                        <p:strVal val="visible"/>
                                      </p:to>
                                    </p:set>
                                    <p:animEffect transition="in" filter="fade">
                                      <p:cBhvr>
                                        <p:cTn id="94" dur="500"/>
                                        <p:tgtEl>
                                          <p:spTgt spid="2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02"/>
                                        </p:tgtEl>
                                        <p:attrNameLst>
                                          <p:attrName>style.visibility</p:attrName>
                                        </p:attrNameLst>
                                      </p:cBhvr>
                                      <p:to>
                                        <p:strVal val="visible"/>
                                      </p:to>
                                    </p:set>
                                    <p:animEffect transition="in" filter="fade">
                                      <p:cBhvr>
                                        <p:cTn id="97" dur="500"/>
                                        <p:tgtEl>
                                          <p:spTgt spid="10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1"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99"/>
                                        </p:tgtEl>
                                        <p:attrNameLst>
                                          <p:attrName>style.visibility</p:attrName>
                                        </p:attrNameLst>
                                      </p:cBhvr>
                                      <p:to>
                                        <p:strVal val="visible"/>
                                      </p:to>
                                    </p:set>
                                    <p:animEffect transition="in" filter="fade">
                                      <p:cBhvr>
                                        <p:cTn id="108" dur="500"/>
                                        <p:tgtEl>
                                          <p:spTgt spid="99"/>
                                        </p:tgtEl>
                                      </p:cBhvr>
                                    </p:animEffect>
                                  </p:childTnLst>
                                </p:cTn>
                              </p:par>
                              <p:par>
                                <p:cTn id="109" presetID="10" presetClass="exit" presetSubtype="0" fill="hold" nodeType="withEffect">
                                  <p:stCondLst>
                                    <p:cond delay="0"/>
                                  </p:stCondLst>
                                  <p:childTnLst>
                                    <p:animEffect transition="out" filter="fade">
                                      <p:cBhvr>
                                        <p:cTn id="110" dur="500"/>
                                        <p:tgtEl>
                                          <p:spTgt spid="458"/>
                                        </p:tgtEl>
                                      </p:cBhvr>
                                    </p:animEffect>
                                    <p:set>
                                      <p:cBhvr>
                                        <p:cTn id="111" dur="1" fill="hold">
                                          <p:stCondLst>
                                            <p:cond delay="499"/>
                                          </p:stCondLst>
                                        </p:cTn>
                                        <p:tgtEl>
                                          <p:spTgt spid="458"/>
                                        </p:tgtEl>
                                        <p:attrNameLst>
                                          <p:attrName>style.visibility</p:attrName>
                                        </p:attrNameLst>
                                      </p:cBhvr>
                                      <p:to>
                                        <p:strVal val="hidden"/>
                                      </p:to>
                                    </p:set>
                                  </p:childTnLst>
                                </p:cTn>
                              </p:par>
                              <p:par>
                                <p:cTn id="112" presetID="10" presetClass="entr" presetSubtype="0" fill="hold" grpId="1"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500"/>
                                        <p:tgtEl>
                                          <p:spTgt spid="70"/>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500"/>
                                        <p:tgtEl>
                                          <p:spTgt spid="71"/>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fade">
                                      <p:cBhvr>
                                        <p:cTn id="120" dur="500"/>
                                        <p:tgtEl>
                                          <p:spTgt spid="72"/>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500"/>
                                        <p:tgtEl>
                                          <p:spTgt spid="73"/>
                                        </p:tgtEl>
                                      </p:cBhvr>
                                    </p:animEffect>
                                  </p:childTnLst>
                                </p:cTn>
                              </p:par>
                              <p:par>
                                <p:cTn id="124" presetID="10" presetClass="entr" presetSubtype="0" fill="hold" grpId="1" nodeType="withEffect">
                                  <p:stCondLst>
                                    <p:cond delay="0"/>
                                  </p:stCondLst>
                                  <p:childTnLst>
                                    <p:set>
                                      <p:cBhvr>
                                        <p:cTn id="125" dur="1" fill="hold">
                                          <p:stCondLst>
                                            <p:cond delay="0"/>
                                          </p:stCondLst>
                                        </p:cTn>
                                        <p:tgtEl>
                                          <p:spTgt spid="74"/>
                                        </p:tgtEl>
                                        <p:attrNameLst>
                                          <p:attrName>style.visibility</p:attrName>
                                        </p:attrNameLst>
                                      </p:cBhvr>
                                      <p:to>
                                        <p:strVal val="visible"/>
                                      </p:to>
                                    </p:set>
                                    <p:animEffect transition="in" filter="fade">
                                      <p:cBhvr>
                                        <p:cTn id="126" dur="500"/>
                                        <p:tgtEl>
                                          <p:spTgt spid="74"/>
                                        </p:tgtEl>
                                      </p:cBhvr>
                                    </p:animEffect>
                                  </p:childTnLst>
                                </p:cTn>
                              </p:par>
                              <p:par>
                                <p:cTn id="127" presetID="10" presetClass="entr" presetSubtype="0" fill="hold" grpId="1" nodeType="withEffect">
                                  <p:stCondLst>
                                    <p:cond delay="0"/>
                                  </p:stCondLst>
                                  <p:childTnLst>
                                    <p:set>
                                      <p:cBhvr>
                                        <p:cTn id="128" dur="1" fill="hold">
                                          <p:stCondLst>
                                            <p:cond delay="0"/>
                                          </p:stCondLst>
                                        </p:cTn>
                                        <p:tgtEl>
                                          <p:spTgt spid="75"/>
                                        </p:tgtEl>
                                        <p:attrNameLst>
                                          <p:attrName>style.visibility</p:attrName>
                                        </p:attrNameLst>
                                      </p:cBhvr>
                                      <p:to>
                                        <p:strVal val="visible"/>
                                      </p:to>
                                    </p:set>
                                    <p:animEffect transition="in" filter="fade">
                                      <p:cBhvr>
                                        <p:cTn id="129" dur="500"/>
                                        <p:tgtEl>
                                          <p:spTgt spid="75"/>
                                        </p:tgtEl>
                                      </p:cBhvr>
                                    </p:animEffect>
                                  </p:childTnLst>
                                </p:cTn>
                              </p:par>
                              <p:par>
                                <p:cTn id="130" presetID="10" presetClass="entr" presetSubtype="0" fill="hold" grpId="1" nodeType="with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fade">
                                      <p:cBhvr>
                                        <p:cTn id="132" dur="500"/>
                                        <p:tgtEl>
                                          <p:spTgt spid="76"/>
                                        </p:tgtEl>
                                      </p:cBhvr>
                                    </p:animEffect>
                                  </p:childTnLst>
                                </p:cTn>
                              </p:par>
                              <p:par>
                                <p:cTn id="133" presetID="10" presetClass="entr" presetSubtype="0" fill="hold" grpId="1"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fade">
                                      <p:cBhvr>
                                        <p:cTn id="135" dur="500"/>
                                        <p:tgtEl>
                                          <p:spTgt spid="77"/>
                                        </p:tgtEl>
                                      </p:cBhvr>
                                    </p:animEffect>
                                  </p:childTnLst>
                                </p:cTn>
                              </p:par>
                              <p:par>
                                <p:cTn id="136" presetID="10" presetClass="entr" presetSubtype="0" fill="hold" grpId="1" nodeType="withEffect">
                                  <p:stCondLst>
                                    <p:cond delay="0"/>
                                  </p:stCondLst>
                                  <p:childTnLst>
                                    <p:set>
                                      <p:cBhvr>
                                        <p:cTn id="137" dur="1" fill="hold">
                                          <p:stCondLst>
                                            <p:cond delay="0"/>
                                          </p:stCondLst>
                                        </p:cTn>
                                        <p:tgtEl>
                                          <p:spTgt spid="78"/>
                                        </p:tgtEl>
                                        <p:attrNameLst>
                                          <p:attrName>style.visibility</p:attrName>
                                        </p:attrNameLst>
                                      </p:cBhvr>
                                      <p:to>
                                        <p:strVal val="visible"/>
                                      </p:to>
                                    </p:set>
                                    <p:animEffect transition="in" filter="fade">
                                      <p:cBhvr>
                                        <p:cTn id="138" dur="500"/>
                                        <p:tgtEl>
                                          <p:spTgt spid="78"/>
                                        </p:tgtEl>
                                      </p:cBhvr>
                                    </p:animEffect>
                                  </p:childTnLst>
                                </p:cTn>
                              </p:par>
                              <p:par>
                                <p:cTn id="139" presetID="10" presetClass="entr" presetSubtype="0" fill="hold" grpId="1" nodeType="withEffect">
                                  <p:stCondLst>
                                    <p:cond delay="0"/>
                                  </p:stCondLst>
                                  <p:childTnLst>
                                    <p:set>
                                      <p:cBhvr>
                                        <p:cTn id="140" dur="1" fill="hold">
                                          <p:stCondLst>
                                            <p:cond delay="0"/>
                                          </p:stCondLst>
                                        </p:cTn>
                                        <p:tgtEl>
                                          <p:spTgt spid="79"/>
                                        </p:tgtEl>
                                        <p:attrNameLst>
                                          <p:attrName>style.visibility</p:attrName>
                                        </p:attrNameLst>
                                      </p:cBhvr>
                                      <p:to>
                                        <p:strVal val="visible"/>
                                      </p:to>
                                    </p:set>
                                    <p:animEffect transition="in" filter="fade">
                                      <p:cBhvr>
                                        <p:cTn id="141" dur="500"/>
                                        <p:tgtEl>
                                          <p:spTgt spid="79"/>
                                        </p:tgtEl>
                                      </p:cBhvr>
                                    </p:animEffect>
                                  </p:childTnLst>
                                </p:cTn>
                              </p:par>
                              <p:par>
                                <p:cTn id="142" presetID="10" presetClass="entr" presetSubtype="0" fill="hold" grpId="1" nodeType="with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fade">
                                      <p:cBhvr>
                                        <p:cTn id="144" dur="500"/>
                                        <p:tgtEl>
                                          <p:spTgt spid="80"/>
                                        </p:tgtEl>
                                      </p:cBhvr>
                                    </p:animEffect>
                                  </p:childTnLst>
                                </p:cTn>
                              </p:par>
                              <p:par>
                                <p:cTn id="145" presetID="10" presetClass="entr" presetSubtype="0" fill="hold" grpId="1" nodeType="withEffect">
                                  <p:stCondLst>
                                    <p:cond delay="0"/>
                                  </p:stCondLst>
                                  <p:childTnLst>
                                    <p:set>
                                      <p:cBhvr>
                                        <p:cTn id="146" dur="1" fill="hold">
                                          <p:stCondLst>
                                            <p:cond delay="0"/>
                                          </p:stCondLst>
                                        </p:cTn>
                                        <p:tgtEl>
                                          <p:spTgt spid="81"/>
                                        </p:tgtEl>
                                        <p:attrNameLst>
                                          <p:attrName>style.visibility</p:attrName>
                                        </p:attrNameLst>
                                      </p:cBhvr>
                                      <p:to>
                                        <p:strVal val="visible"/>
                                      </p:to>
                                    </p:set>
                                    <p:animEffect transition="in" filter="fade">
                                      <p:cBhvr>
                                        <p:cTn id="147" dur="500"/>
                                        <p:tgtEl>
                                          <p:spTgt spid="81"/>
                                        </p:tgtEl>
                                      </p:cBhvr>
                                    </p:animEffect>
                                  </p:childTnLst>
                                </p:cTn>
                              </p:par>
                              <p:par>
                                <p:cTn id="148" presetID="10" presetClass="entr" presetSubtype="0" fill="hold" nodeType="withEffect">
                                  <p:stCondLst>
                                    <p:cond delay="0"/>
                                  </p:stCondLst>
                                  <p:childTnLst>
                                    <p:set>
                                      <p:cBhvr>
                                        <p:cTn id="149" dur="1" fill="hold">
                                          <p:stCondLst>
                                            <p:cond delay="0"/>
                                          </p:stCondLst>
                                        </p:cTn>
                                        <p:tgtEl>
                                          <p:spTgt spid="82"/>
                                        </p:tgtEl>
                                        <p:attrNameLst>
                                          <p:attrName>style.visibility</p:attrName>
                                        </p:attrNameLst>
                                      </p:cBhvr>
                                      <p:to>
                                        <p:strVal val="visible"/>
                                      </p:to>
                                    </p:set>
                                    <p:animEffect transition="in" filter="fade">
                                      <p:cBhvr>
                                        <p:cTn id="150" dur="500"/>
                                        <p:tgtEl>
                                          <p:spTgt spid="82"/>
                                        </p:tgtEl>
                                      </p:cBhvr>
                                    </p:animEffect>
                                  </p:childTnLst>
                                </p:cTn>
                              </p:par>
                              <p:par>
                                <p:cTn id="151" presetID="10" presetClass="entr" presetSubtype="0" fill="hold" grpId="1"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fade">
                                      <p:cBhvr>
                                        <p:cTn id="153" dur="500"/>
                                        <p:tgtEl>
                                          <p:spTgt spid="83"/>
                                        </p:tgtEl>
                                      </p:cBhvr>
                                    </p:animEffect>
                                  </p:childTnLst>
                                </p:cTn>
                              </p:par>
                              <p:par>
                                <p:cTn id="154" presetID="10" presetClass="entr" presetSubtype="0" fill="hold" grpId="1" nodeType="withEffect">
                                  <p:stCondLst>
                                    <p:cond delay="0"/>
                                  </p:stCondLst>
                                  <p:childTnLst>
                                    <p:set>
                                      <p:cBhvr>
                                        <p:cTn id="155" dur="1" fill="hold">
                                          <p:stCondLst>
                                            <p:cond delay="0"/>
                                          </p:stCondLst>
                                        </p:cTn>
                                        <p:tgtEl>
                                          <p:spTgt spid="84"/>
                                        </p:tgtEl>
                                        <p:attrNameLst>
                                          <p:attrName>style.visibility</p:attrName>
                                        </p:attrNameLst>
                                      </p:cBhvr>
                                      <p:to>
                                        <p:strVal val="visible"/>
                                      </p:to>
                                    </p:set>
                                    <p:animEffect transition="in" filter="fade">
                                      <p:cBhvr>
                                        <p:cTn id="156" dur="500"/>
                                        <p:tgtEl>
                                          <p:spTgt spid="84"/>
                                        </p:tgtEl>
                                      </p:cBhvr>
                                    </p:animEffect>
                                  </p:childTnLst>
                                </p:cTn>
                              </p:par>
                              <p:par>
                                <p:cTn id="157" presetID="10" presetClass="entr" presetSubtype="0" fill="hold" grpId="1" nodeType="withEffect">
                                  <p:stCondLst>
                                    <p:cond delay="0"/>
                                  </p:stCondLst>
                                  <p:childTnLst>
                                    <p:set>
                                      <p:cBhvr>
                                        <p:cTn id="158" dur="1" fill="hold">
                                          <p:stCondLst>
                                            <p:cond delay="0"/>
                                          </p:stCondLst>
                                        </p:cTn>
                                        <p:tgtEl>
                                          <p:spTgt spid="85"/>
                                        </p:tgtEl>
                                        <p:attrNameLst>
                                          <p:attrName>style.visibility</p:attrName>
                                        </p:attrNameLst>
                                      </p:cBhvr>
                                      <p:to>
                                        <p:strVal val="visible"/>
                                      </p:to>
                                    </p:set>
                                    <p:animEffect transition="in" filter="fade">
                                      <p:cBhvr>
                                        <p:cTn id="159" dur="500"/>
                                        <p:tgtEl>
                                          <p:spTgt spid="85"/>
                                        </p:tgtEl>
                                      </p:cBhvr>
                                    </p:animEffect>
                                  </p:childTnLst>
                                </p:cTn>
                              </p:par>
                              <p:par>
                                <p:cTn id="160" presetID="10" presetClass="entr" presetSubtype="0" fill="hold" grpId="1" nodeType="withEffect">
                                  <p:stCondLst>
                                    <p:cond delay="0"/>
                                  </p:stCondLst>
                                  <p:childTnLst>
                                    <p:set>
                                      <p:cBhvr>
                                        <p:cTn id="161" dur="1" fill="hold">
                                          <p:stCondLst>
                                            <p:cond delay="0"/>
                                          </p:stCondLst>
                                        </p:cTn>
                                        <p:tgtEl>
                                          <p:spTgt spid="86"/>
                                        </p:tgtEl>
                                        <p:attrNameLst>
                                          <p:attrName>style.visibility</p:attrName>
                                        </p:attrNameLst>
                                      </p:cBhvr>
                                      <p:to>
                                        <p:strVal val="visible"/>
                                      </p:to>
                                    </p:set>
                                    <p:animEffect transition="in" filter="fade">
                                      <p:cBhvr>
                                        <p:cTn id="162" dur="500"/>
                                        <p:tgtEl>
                                          <p:spTgt spid="86"/>
                                        </p:tgtEl>
                                      </p:cBhvr>
                                    </p:animEffect>
                                  </p:childTnLst>
                                </p:cTn>
                              </p:par>
                              <p:par>
                                <p:cTn id="163" presetID="10" presetClass="entr" presetSubtype="0" fill="hold" grpId="1" nodeType="withEffect">
                                  <p:stCondLst>
                                    <p:cond delay="0"/>
                                  </p:stCondLst>
                                  <p:childTnLst>
                                    <p:set>
                                      <p:cBhvr>
                                        <p:cTn id="164" dur="1" fill="hold">
                                          <p:stCondLst>
                                            <p:cond delay="0"/>
                                          </p:stCondLst>
                                        </p:cTn>
                                        <p:tgtEl>
                                          <p:spTgt spid="87"/>
                                        </p:tgtEl>
                                        <p:attrNameLst>
                                          <p:attrName>style.visibility</p:attrName>
                                        </p:attrNameLst>
                                      </p:cBhvr>
                                      <p:to>
                                        <p:strVal val="visible"/>
                                      </p:to>
                                    </p:set>
                                    <p:animEffect transition="in" filter="fade">
                                      <p:cBhvr>
                                        <p:cTn id="165" dur="500"/>
                                        <p:tgtEl>
                                          <p:spTgt spid="87"/>
                                        </p:tgtEl>
                                      </p:cBhvr>
                                    </p:animEffect>
                                  </p:childTnLst>
                                </p:cTn>
                              </p:par>
                              <p:par>
                                <p:cTn id="166" presetID="10" presetClass="entr" presetSubtype="0" fill="hold" grpId="1" nodeType="withEffect">
                                  <p:stCondLst>
                                    <p:cond delay="0"/>
                                  </p:stCondLst>
                                  <p:childTnLst>
                                    <p:set>
                                      <p:cBhvr>
                                        <p:cTn id="167" dur="1" fill="hold">
                                          <p:stCondLst>
                                            <p:cond delay="0"/>
                                          </p:stCondLst>
                                        </p:cTn>
                                        <p:tgtEl>
                                          <p:spTgt spid="88"/>
                                        </p:tgtEl>
                                        <p:attrNameLst>
                                          <p:attrName>style.visibility</p:attrName>
                                        </p:attrNameLst>
                                      </p:cBhvr>
                                      <p:to>
                                        <p:strVal val="visible"/>
                                      </p:to>
                                    </p:set>
                                    <p:animEffect transition="in" filter="fade">
                                      <p:cBhvr>
                                        <p:cTn id="168" dur="500"/>
                                        <p:tgtEl>
                                          <p:spTgt spid="88"/>
                                        </p:tgtEl>
                                      </p:cBhvr>
                                    </p:animEffect>
                                  </p:childTnLst>
                                </p:cTn>
                              </p:par>
                              <p:par>
                                <p:cTn id="169" presetID="10" presetClass="entr" presetSubtype="0" fill="hold" grpId="1" nodeType="withEffect">
                                  <p:stCondLst>
                                    <p:cond delay="0"/>
                                  </p:stCondLst>
                                  <p:childTnLst>
                                    <p:set>
                                      <p:cBhvr>
                                        <p:cTn id="170" dur="1" fill="hold">
                                          <p:stCondLst>
                                            <p:cond delay="0"/>
                                          </p:stCondLst>
                                        </p:cTn>
                                        <p:tgtEl>
                                          <p:spTgt spid="89"/>
                                        </p:tgtEl>
                                        <p:attrNameLst>
                                          <p:attrName>style.visibility</p:attrName>
                                        </p:attrNameLst>
                                      </p:cBhvr>
                                      <p:to>
                                        <p:strVal val="visible"/>
                                      </p:to>
                                    </p:set>
                                    <p:animEffect transition="in" filter="fade">
                                      <p:cBhvr>
                                        <p:cTn id="171" dur="500"/>
                                        <p:tgtEl>
                                          <p:spTgt spid="89"/>
                                        </p:tgtEl>
                                      </p:cBhvr>
                                    </p:animEffect>
                                  </p:childTnLst>
                                </p:cTn>
                              </p:par>
                              <p:par>
                                <p:cTn id="172" presetID="10" presetClass="entr" presetSubtype="0" fill="hold" grpId="1" nodeType="withEffect">
                                  <p:stCondLst>
                                    <p:cond delay="0"/>
                                  </p:stCondLst>
                                  <p:childTnLst>
                                    <p:set>
                                      <p:cBhvr>
                                        <p:cTn id="173" dur="1" fill="hold">
                                          <p:stCondLst>
                                            <p:cond delay="0"/>
                                          </p:stCondLst>
                                        </p:cTn>
                                        <p:tgtEl>
                                          <p:spTgt spid="90"/>
                                        </p:tgtEl>
                                        <p:attrNameLst>
                                          <p:attrName>style.visibility</p:attrName>
                                        </p:attrNameLst>
                                      </p:cBhvr>
                                      <p:to>
                                        <p:strVal val="visible"/>
                                      </p:to>
                                    </p:set>
                                    <p:animEffect transition="in" filter="fade">
                                      <p:cBhvr>
                                        <p:cTn id="174" dur="500"/>
                                        <p:tgtEl>
                                          <p:spTgt spid="90"/>
                                        </p:tgtEl>
                                      </p:cBhvr>
                                    </p:animEffect>
                                  </p:childTnLst>
                                </p:cTn>
                              </p:par>
                              <p:par>
                                <p:cTn id="175" presetID="10" presetClass="entr" presetSubtype="0" fill="hold" grpId="1" nodeType="with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500"/>
                                        <p:tgtEl>
                                          <p:spTgt spid="91"/>
                                        </p:tgtEl>
                                      </p:cBhvr>
                                    </p:animEffect>
                                  </p:childTnLst>
                                </p:cTn>
                              </p:par>
                              <p:par>
                                <p:cTn id="178" presetID="10" presetClass="entr" presetSubtype="0" fill="hold" grpId="1" nodeType="withEffect">
                                  <p:stCondLst>
                                    <p:cond delay="0"/>
                                  </p:stCondLst>
                                  <p:childTnLst>
                                    <p:set>
                                      <p:cBhvr>
                                        <p:cTn id="179" dur="1" fill="hold">
                                          <p:stCondLst>
                                            <p:cond delay="0"/>
                                          </p:stCondLst>
                                        </p:cTn>
                                        <p:tgtEl>
                                          <p:spTgt spid="92"/>
                                        </p:tgtEl>
                                        <p:attrNameLst>
                                          <p:attrName>style.visibility</p:attrName>
                                        </p:attrNameLst>
                                      </p:cBhvr>
                                      <p:to>
                                        <p:strVal val="visible"/>
                                      </p:to>
                                    </p:set>
                                    <p:animEffect transition="in" filter="fade">
                                      <p:cBhvr>
                                        <p:cTn id="180" dur="500"/>
                                        <p:tgtEl>
                                          <p:spTgt spid="92"/>
                                        </p:tgtEl>
                                      </p:cBhvr>
                                    </p:animEffect>
                                  </p:childTnLst>
                                </p:cTn>
                              </p:par>
                              <p:par>
                                <p:cTn id="181" presetID="10" presetClass="entr" presetSubtype="0" fill="hold" grpId="1" nodeType="withEffect">
                                  <p:stCondLst>
                                    <p:cond delay="0"/>
                                  </p:stCondLst>
                                  <p:childTnLst>
                                    <p:set>
                                      <p:cBhvr>
                                        <p:cTn id="182" dur="1" fill="hold">
                                          <p:stCondLst>
                                            <p:cond delay="0"/>
                                          </p:stCondLst>
                                        </p:cTn>
                                        <p:tgtEl>
                                          <p:spTgt spid="93"/>
                                        </p:tgtEl>
                                        <p:attrNameLst>
                                          <p:attrName>style.visibility</p:attrName>
                                        </p:attrNameLst>
                                      </p:cBhvr>
                                      <p:to>
                                        <p:strVal val="visible"/>
                                      </p:to>
                                    </p:set>
                                    <p:animEffect transition="in" filter="fade">
                                      <p:cBhvr>
                                        <p:cTn id="183" dur="500"/>
                                        <p:tgtEl>
                                          <p:spTgt spid="93"/>
                                        </p:tgtEl>
                                      </p:cBhvr>
                                    </p:animEffect>
                                  </p:childTnLst>
                                </p:cTn>
                              </p:par>
                              <p:par>
                                <p:cTn id="184" presetID="10" presetClass="entr" presetSubtype="0" fill="hold" grpId="1" nodeType="withEffect">
                                  <p:stCondLst>
                                    <p:cond delay="0"/>
                                  </p:stCondLst>
                                  <p:childTnLst>
                                    <p:set>
                                      <p:cBhvr>
                                        <p:cTn id="185" dur="1" fill="hold">
                                          <p:stCondLst>
                                            <p:cond delay="0"/>
                                          </p:stCondLst>
                                        </p:cTn>
                                        <p:tgtEl>
                                          <p:spTgt spid="94"/>
                                        </p:tgtEl>
                                        <p:attrNameLst>
                                          <p:attrName>style.visibility</p:attrName>
                                        </p:attrNameLst>
                                      </p:cBhvr>
                                      <p:to>
                                        <p:strVal val="visible"/>
                                      </p:to>
                                    </p:set>
                                    <p:animEffect transition="in" filter="fade">
                                      <p:cBhvr>
                                        <p:cTn id="186" dur="500"/>
                                        <p:tgtEl>
                                          <p:spTgt spid="94"/>
                                        </p:tgtEl>
                                      </p:cBhvr>
                                    </p:animEffect>
                                  </p:childTnLst>
                                </p:cTn>
                              </p:par>
                              <p:par>
                                <p:cTn id="187" presetID="10" presetClass="entr" presetSubtype="0" fill="hold" grpId="1" nodeType="withEffect">
                                  <p:stCondLst>
                                    <p:cond delay="0"/>
                                  </p:stCondLst>
                                  <p:childTnLst>
                                    <p:set>
                                      <p:cBhvr>
                                        <p:cTn id="188" dur="1" fill="hold">
                                          <p:stCondLst>
                                            <p:cond delay="0"/>
                                          </p:stCondLst>
                                        </p:cTn>
                                        <p:tgtEl>
                                          <p:spTgt spid="95"/>
                                        </p:tgtEl>
                                        <p:attrNameLst>
                                          <p:attrName>style.visibility</p:attrName>
                                        </p:attrNameLst>
                                      </p:cBhvr>
                                      <p:to>
                                        <p:strVal val="visible"/>
                                      </p:to>
                                    </p:set>
                                    <p:animEffect transition="in" filter="fade">
                                      <p:cBhvr>
                                        <p:cTn id="189" dur="500"/>
                                        <p:tgtEl>
                                          <p:spTgt spid="95"/>
                                        </p:tgtEl>
                                      </p:cBhvr>
                                    </p:animEffect>
                                  </p:childTnLst>
                                </p:cTn>
                              </p:par>
                              <p:par>
                                <p:cTn id="190" presetID="10" presetClass="entr" presetSubtype="0" fill="hold" grpId="1" nodeType="withEffect">
                                  <p:stCondLst>
                                    <p:cond delay="0"/>
                                  </p:stCondLst>
                                  <p:childTnLst>
                                    <p:set>
                                      <p:cBhvr>
                                        <p:cTn id="191" dur="1" fill="hold">
                                          <p:stCondLst>
                                            <p:cond delay="0"/>
                                          </p:stCondLst>
                                        </p:cTn>
                                        <p:tgtEl>
                                          <p:spTgt spid="99"/>
                                        </p:tgtEl>
                                        <p:attrNameLst>
                                          <p:attrName>style.visibility</p:attrName>
                                        </p:attrNameLst>
                                      </p:cBhvr>
                                      <p:to>
                                        <p:strVal val="visible"/>
                                      </p:to>
                                    </p:set>
                                    <p:animEffect transition="in" filter="fade">
                                      <p:cBhvr>
                                        <p:cTn id="192" dur="500"/>
                                        <p:tgtEl>
                                          <p:spTgt spid="99"/>
                                        </p:tgtEl>
                                      </p:cBhvr>
                                    </p:animEffect>
                                  </p:childTnLst>
                                </p:cTn>
                              </p:par>
                              <p:par>
                                <p:cTn id="193" presetID="10" presetClass="entr" presetSubtype="0" fill="hold" grpId="1" nodeType="withEffect">
                                  <p:stCondLst>
                                    <p:cond delay="0"/>
                                  </p:stCondLst>
                                  <p:childTnLst>
                                    <p:set>
                                      <p:cBhvr>
                                        <p:cTn id="194" dur="1" fill="hold">
                                          <p:stCondLst>
                                            <p:cond delay="0"/>
                                          </p:stCondLst>
                                        </p:cTn>
                                        <p:tgtEl>
                                          <p:spTgt spid="102"/>
                                        </p:tgtEl>
                                        <p:attrNameLst>
                                          <p:attrName>style.visibility</p:attrName>
                                        </p:attrNameLst>
                                      </p:cBhvr>
                                      <p:to>
                                        <p:strVal val="visible"/>
                                      </p:to>
                                    </p:set>
                                    <p:animEffect transition="in" filter="fade">
                                      <p:cBhvr>
                                        <p:cTn id="195" dur="500"/>
                                        <p:tgtEl>
                                          <p:spTgt spid="102"/>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20"/>
                                        </p:tgtEl>
                                        <p:attrNameLst>
                                          <p:attrName>style.visibility</p:attrName>
                                        </p:attrNameLst>
                                      </p:cBhvr>
                                      <p:to>
                                        <p:strVal val="visible"/>
                                      </p:to>
                                    </p:set>
                                    <p:animEffect transition="in" filter="fade">
                                      <p:cBhvr>
                                        <p:cTn id="198" dur="500"/>
                                        <p:tgtEl>
                                          <p:spTgt spid="20"/>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24"/>
                                        </p:tgtEl>
                                        <p:attrNameLst>
                                          <p:attrName>style.visibility</p:attrName>
                                        </p:attrNameLst>
                                      </p:cBhvr>
                                      <p:to>
                                        <p:strVal val="visible"/>
                                      </p:to>
                                    </p:set>
                                    <p:animEffect transition="in" filter="fade">
                                      <p:cBhvr>
                                        <p:cTn id="201" dur="500"/>
                                        <p:tgtEl>
                                          <p:spTgt spid="24"/>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26"/>
                                        </p:tgtEl>
                                        <p:attrNameLst>
                                          <p:attrName>style.visibility</p:attrName>
                                        </p:attrNameLst>
                                      </p:cBhvr>
                                      <p:to>
                                        <p:strVal val="visible"/>
                                      </p:to>
                                    </p:set>
                                    <p:animEffect transition="in" filter="fade">
                                      <p:cBhvr>
                                        <p:cTn id="204" dur="500"/>
                                        <p:tgtEl>
                                          <p:spTgt spid="26"/>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27"/>
                                        </p:tgtEl>
                                        <p:attrNameLst>
                                          <p:attrName>style.visibility</p:attrName>
                                        </p:attrNameLst>
                                      </p:cBhvr>
                                      <p:to>
                                        <p:strVal val="visible"/>
                                      </p:to>
                                    </p:set>
                                    <p:animEffect transition="in" filter="fade">
                                      <p:cBhvr>
                                        <p:cTn id="207" dur="500"/>
                                        <p:tgtEl>
                                          <p:spTgt spid="27"/>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28"/>
                                        </p:tgtEl>
                                        <p:attrNameLst>
                                          <p:attrName>style.visibility</p:attrName>
                                        </p:attrNameLst>
                                      </p:cBhvr>
                                      <p:to>
                                        <p:strVal val="visible"/>
                                      </p:to>
                                    </p:set>
                                    <p:animEffect transition="in" filter="fade">
                                      <p:cBhvr>
                                        <p:cTn id="210" dur="500"/>
                                        <p:tgtEl>
                                          <p:spTgt spid="28"/>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30"/>
                                        </p:tgtEl>
                                        <p:attrNameLst>
                                          <p:attrName>style.visibility</p:attrName>
                                        </p:attrNameLst>
                                      </p:cBhvr>
                                      <p:to>
                                        <p:strVal val="visible"/>
                                      </p:to>
                                    </p:set>
                                    <p:animEffect transition="in" filter="fade">
                                      <p:cBhvr>
                                        <p:cTn id="213" dur="500"/>
                                        <p:tgtEl>
                                          <p:spTgt spid="30"/>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31"/>
                                        </p:tgtEl>
                                        <p:attrNameLst>
                                          <p:attrName>style.visibility</p:attrName>
                                        </p:attrNameLst>
                                      </p:cBhvr>
                                      <p:to>
                                        <p:strVal val="visible"/>
                                      </p:to>
                                    </p:set>
                                    <p:animEffect transition="in" filter="fade">
                                      <p:cBhvr>
                                        <p:cTn id="216" dur="500"/>
                                        <p:tgtEl>
                                          <p:spTgt spid="31"/>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32"/>
                                        </p:tgtEl>
                                        <p:attrNameLst>
                                          <p:attrName>style.visibility</p:attrName>
                                        </p:attrNameLst>
                                      </p:cBhvr>
                                      <p:to>
                                        <p:strVal val="visible"/>
                                      </p:to>
                                    </p:set>
                                    <p:animEffect transition="in" filter="fade">
                                      <p:cBhvr>
                                        <p:cTn id="219" dur="500"/>
                                        <p:tgtEl>
                                          <p:spTgt spid="32"/>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33"/>
                                        </p:tgtEl>
                                        <p:attrNameLst>
                                          <p:attrName>style.visibility</p:attrName>
                                        </p:attrNameLst>
                                      </p:cBhvr>
                                      <p:to>
                                        <p:strVal val="visible"/>
                                      </p:to>
                                    </p:set>
                                    <p:animEffect transition="in" filter="fade">
                                      <p:cBhvr>
                                        <p:cTn id="222" dur="500"/>
                                        <p:tgtEl>
                                          <p:spTgt spid="33"/>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34"/>
                                        </p:tgtEl>
                                        <p:attrNameLst>
                                          <p:attrName>style.visibility</p:attrName>
                                        </p:attrNameLst>
                                      </p:cBhvr>
                                      <p:to>
                                        <p:strVal val="visible"/>
                                      </p:to>
                                    </p:set>
                                    <p:animEffect transition="in" filter="fade">
                                      <p:cBhvr>
                                        <p:cTn id="225" dur="500"/>
                                        <p:tgtEl>
                                          <p:spTgt spid="34"/>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35"/>
                                        </p:tgtEl>
                                        <p:attrNameLst>
                                          <p:attrName>style.visibility</p:attrName>
                                        </p:attrNameLst>
                                      </p:cBhvr>
                                      <p:to>
                                        <p:strVal val="visible"/>
                                      </p:to>
                                    </p:set>
                                    <p:animEffect transition="in" filter="fade">
                                      <p:cBhvr>
                                        <p:cTn id="228" dur="500"/>
                                        <p:tgtEl>
                                          <p:spTgt spid="35"/>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36"/>
                                        </p:tgtEl>
                                        <p:attrNameLst>
                                          <p:attrName>style.visibility</p:attrName>
                                        </p:attrNameLst>
                                      </p:cBhvr>
                                      <p:to>
                                        <p:strVal val="visible"/>
                                      </p:to>
                                    </p:set>
                                    <p:animEffect transition="in" filter="fade">
                                      <p:cBhvr>
                                        <p:cTn id="231" dur="500"/>
                                        <p:tgtEl>
                                          <p:spTgt spid="36"/>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37"/>
                                        </p:tgtEl>
                                        <p:attrNameLst>
                                          <p:attrName>style.visibility</p:attrName>
                                        </p:attrNameLst>
                                      </p:cBhvr>
                                      <p:to>
                                        <p:strVal val="visible"/>
                                      </p:to>
                                    </p:set>
                                    <p:animEffect transition="in" filter="fade">
                                      <p:cBhvr>
                                        <p:cTn id="234" dur="500"/>
                                        <p:tgtEl>
                                          <p:spTgt spid="37"/>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38"/>
                                        </p:tgtEl>
                                        <p:attrNameLst>
                                          <p:attrName>style.visibility</p:attrName>
                                        </p:attrNameLst>
                                      </p:cBhvr>
                                      <p:to>
                                        <p:strVal val="visible"/>
                                      </p:to>
                                    </p:set>
                                    <p:animEffect transition="in" filter="fade">
                                      <p:cBhvr>
                                        <p:cTn id="237" dur="500"/>
                                        <p:tgtEl>
                                          <p:spTgt spid="38"/>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39"/>
                                        </p:tgtEl>
                                        <p:attrNameLst>
                                          <p:attrName>style.visibility</p:attrName>
                                        </p:attrNameLst>
                                      </p:cBhvr>
                                      <p:to>
                                        <p:strVal val="visible"/>
                                      </p:to>
                                    </p:set>
                                    <p:animEffect transition="in" filter="fade">
                                      <p:cBhvr>
                                        <p:cTn id="240" dur="500"/>
                                        <p:tgtEl>
                                          <p:spTgt spid="39"/>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40"/>
                                        </p:tgtEl>
                                        <p:attrNameLst>
                                          <p:attrName>style.visibility</p:attrName>
                                        </p:attrNameLst>
                                      </p:cBhvr>
                                      <p:to>
                                        <p:strVal val="visible"/>
                                      </p:to>
                                    </p:set>
                                    <p:animEffect transition="in" filter="fade">
                                      <p:cBhvr>
                                        <p:cTn id="243" dur="500"/>
                                        <p:tgtEl>
                                          <p:spTgt spid="40"/>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42"/>
                                        </p:tgtEl>
                                        <p:attrNameLst>
                                          <p:attrName>style.visibility</p:attrName>
                                        </p:attrNameLst>
                                      </p:cBhvr>
                                      <p:to>
                                        <p:strVal val="visible"/>
                                      </p:to>
                                    </p:set>
                                    <p:animEffect transition="in" filter="fade">
                                      <p:cBhvr>
                                        <p:cTn id="246" dur="500"/>
                                        <p:tgtEl>
                                          <p:spTgt spid="42"/>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43"/>
                                        </p:tgtEl>
                                        <p:attrNameLst>
                                          <p:attrName>style.visibility</p:attrName>
                                        </p:attrNameLst>
                                      </p:cBhvr>
                                      <p:to>
                                        <p:strVal val="visible"/>
                                      </p:to>
                                    </p:set>
                                    <p:animEffect transition="in" filter="fade">
                                      <p:cBhvr>
                                        <p:cTn id="249" dur="500"/>
                                        <p:tgtEl>
                                          <p:spTgt spid="43"/>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44"/>
                                        </p:tgtEl>
                                        <p:attrNameLst>
                                          <p:attrName>style.visibility</p:attrName>
                                        </p:attrNameLst>
                                      </p:cBhvr>
                                      <p:to>
                                        <p:strVal val="visible"/>
                                      </p:to>
                                    </p:set>
                                    <p:animEffect transition="in" filter="fade">
                                      <p:cBhvr>
                                        <p:cTn id="252" dur="500"/>
                                        <p:tgtEl>
                                          <p:spTgt spid="44"/>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45"/>
                                        </p:tgtEl>
                                        <p:attrNameLst>
                                          <p:attrName>style.visibility</p:attrName>
                                        </p:attrNameLst>
                                      </p:cBhvr>
                                      <p:to>
                                        <p:strVal val="visible"/>
                                      </p:to>
                                    </p:set>
                                    <p:animEffect transition="in" filter="fade">
                                      <p:cBhvr>
                                        <p:cTn id="255" dur="500"/>
                                        <p:tgtEl>
                                          <p:spTgt spid="45"/>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46"/>
                                        </p:tgtEl>
                                        <p:attrNameLst>
                                          <p:attrName>style.visibility</p:attrName>
                                        </p:attrNameLst>
                                      </p:cBhvr>
                                      <p:to>
                                        <p:strVal val="visible"/>
                                      </p:to>
                                    </p:set>
                                    <p:animEffect transition="in" filter="fade">
                                      <p:cBhvr>
                                        <p:cTn id="258" dur="500"/>
                                        <p:tgtEl>
                                          <p:spTgt spid="46"/>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47"/>
                                        </p:tgtEl>
                                        <p:attrNameLst>
                                          <p:attrName>style.visibility</p:attrName>
                                        </p:attrNameLst>
                                      </p:cBhvr>
                                      <p:to>
                                        <p:strVal val="visible"/>
                                      </p:to>
                                    </p:set>
                                    <p:animEffect transition="in" filter="fade">
                                      <p:cBhvr>
                                        <p:cTn id="261" dur="500"/>
                                        <p:tgtEl>
                                          <p:spTgt spid="47"/>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48"/>
                                        </p:tgtEl>
                                        <p:attrNameLst>
                                          <p:attrName>style.visibility</p:attrName>
                                        </p:attrNameLst>
                                      </p:cBhvr>
                                      <p:to>
                                        <p:strVal val="visible"/>
                                      </p:to>
                                    </p:set>
                                    <p:animEffect transition="in" filter="fade">
                                      <p:cBhvr>
                                        <p:cTn id="264" dur="500"/>
                                        <p:tgtEl>
                                          <p:spTgt spid="48"/>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49"/>
                                        </p:tgtEl>
                                        <p:attrNameLst>
                                          <p:attrName>style.visibility</p:attrName>
                                        </p:attrNameLst>
                                      </p:cBhvr>
                                      <p:to>
                                        <p:strVal val="visible"/>
                                      </p:to>
                                    </p:set>
                                    <p:animEffect transition="in" filter="fade">
                                      <p:cBhvr>
                                        <p:cTn id="267" dur="500"/>
                                        <p:tgtEl>
                                          <p:spTgt spid="49"/>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50"/>
                                        </p:tgtEl>
                                        <p:attrNameLst>
                                          <p:attrName>style.visibility</p:attrName>
                                        </p:attrNameLst>
                                      </p:cBhvr>
                                      <p:to>
                                        <p:strVal val="visible"/>
                                      </p:to>
                                    </p:set>
                                    <p:animEffect transition="in" filter="fade">
                                      <p:cBhvr>
                                        <p:cTn id="270" dur="500"/>
                                        <p:tgtEl>
                                          <p:spTgt spid="50"/>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51"/>
                                        </p:tgtEl>
                                        <p:attrNameLst>
                                          <p:attrName>style.visibility</p:attrName>
                                        </p:attrNameLst>
                                      </p:cBhvr>
                                      <p:to>
                                        <p:strVal val="visible"/>
                                      </p:to>
                                    </p:set>
                                    <p:animEffect transition="in" filter="fade">
                                      <p:cBhvr>
                                        <p:cTn id="273" dur="500"/>
                                        <p:tgtEl>
                                          <p:spTgt spid="5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52"/>
                                        </p:tgtEl>
                                        <p:attrNameLst>
                                          <p:attrName>style.visibility</p:attrName>
                                        </p:attrNameLst>
                                      </p:cBhvr>
                                      <p:to>
                                        <p:strVal val="visible"/>
                                      </p:to>
                                    </p:set>
                                    <p:animEffect transition="in" filter="fade">
                                      <p:cBhvr>
                                        <p:cTn id="276" dur="500"/>
                                        <p:tgtEl>
                                          <p:spTgt spid="5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53"/>
                                        </p:tgtEl>
                                        <p:attrNameLst>
                                          <p:attrName>style.visibility</p:attrName>
                                        </p:attrNameLst>
                                      </p:cBhvr>
                                      <p:to>
                                        <p:strVal val="visible"/>
                                      </p:to>
                                    </p:set>
                                    <p:animEffect transition="in" filter="fade">
                                      <p:cBhvr>
                                        <p:cTn id="279" dur="500"/>
                                        <p:tgtEl>
                                          <p:spTgt spid="53"/>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54"/>
                                        </p:tgtEl>
                                        <p:attrNameLst>
                                          <p:attrName>style.visibility</p:attrName>
                                        </p:attrNameLst>
                                      </p:cBhvr>
                                      <p:to>
                                        <p:strVal val="visible"/>
                                      </p:to>
                                    </p:set>
                                    <p:animEffect transition="in" filter="fade">
                                      <p:cBhvr>
                                        <p:cTn id="282" dur="500"/>
                                        <p:tgtEl>
                                          <p:spTgt spid="54"/>
                                        </p:tgtEl>
                                      </p:cBhvr>
                                    </p:animEffect>
                                  </p:childTnLst>
                                </p:cTn>
                              </p:par>
                              <p:par>
                                <p:cTn id="283" presetID="10" presetClass="entr" presetSubtype="0" fill="hold" nodeType="withEffect">
                                  <p:stCondLst>
                                    <p:cond delay="0"/>
                                  </p:stCondLst>
                                  <p:childTnLst>
                                    <p:set>
                                      <p:cBhvr>
                                        <p:cTn id="284" dur="1" fill="hold">
                                          <p:stCondLst>
                                            <p:cond delay="0"/>
                                          </p:stCondLst>
                                        </p:cTn>
                                        <p:tgtEl>
                                          <p:spTgt spid="55"/>
                                        </p:tgtEl>
                                        <p:attrNameLst>
                                          <p:attrName>style.visibility</p:attrName>
                                        </p:attrNameLst>
                                      </p:cBhvr>
                                      <p:to>
                                        <p:strVal val="visible"/>
                                      </p:to>
                                    </p:set>
                                    <p:animEffect transition="in" filter="fade">
                                      <p:cBhvr>
                                        <p:cTn id="285" dur="500"/>
                                        <p:tgtEl>
                                          <p:spTgt spid="55"/>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56"/>
                                        </p:tgtEl>
                                        <p:attrNameLst>
                                          <p:attrName>style.visibility</p:attrName>
                                        </p:attrNameLst>
                                      </p:cBhvr>
                                      <p:to>
                                        <p:strVal val="visible"/>
                                      </p:to>
                                    </p:set>
                                    <p:animEffect transition="in" filter="fade">
                                      <p:cBhvr>
                                        <p:cTn id="288" dur="500"/>
                                        <p:tgtEl>
                                          <p:spTgt spid="56"/>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57"/>
                                        </p:tgtEl>
                                        <p:attrNameLst>
                                          <p:attrName>style.visibility</p:attrName>
                                        </p:attrNameLst>
                                      </p:cBhvr>
                                      <p:to>
                                        <p:strVal val="visible"/>
                                      </p:to>
                                    </p:set>
                                    <p:animEffect transition="in" filter="fade">
                                      <p:cBhvr>
                                        <p:cTn id="291" dur="500"/>
                                        <p:tgtEl>
                                          <p:spTgt spid="57"/>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58"/>
                                        </p:tgtEl>
                                        <p:attrNameLst>
                                          <p:attrName>style.visibility</p:attrName>
                                        </p:attrNameLst>
                                      </p:cBhvr>
                                      <p:to>
                                        <p:strVal val="visible"/>
                                      </p:to>
                                    </p:set>
                                    <p:animEffect transition="in" filter="fade">
                                      <p:cBhvr>
                                        <p:cTn id="294" dur="500"/>
                                        <p:tgtEl>
                                          <p:spTgt spid="58"/>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59"/>
                                        </p:tgtEl>
                                        <p:attrNameLst>
                                          <p:attrName>style.visibility</p:attrName>
                                        </p:attrNameLst>
                                      </p:cBhvr>
                                      <p:to>
                                        <p:strVal val="visible"/>
                                      </p:to>
                                    </p:set>
                                    <p:animEffect transition="in" filter="fade">
                                      <p:cBhvr>
                                        <p:cTn id="297" dur="500"/>
                                        <p:tgtEl>
                                          <p:spTgt spid="59"/>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60"/>
                                        </p:tgtEl>
                                        <p:attrNameLst>
                                          <p:attrName>style.visibility</p:attrName>
                                        </p:attrNameLst>
                                      </p:cBhvr>
                                      <p:to>
                                        <p:strVal val="visible"/>
                                      </p:to>
                                    </p:set>
                                    <p:animEffect transition="in" filter="fade">
                                      <p:cBhvr>
                                        <p:cTn id="300" dur="500"/>
                                        <p:tgtEl>
                                          <p:spTgt spid="60"/>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61"/>
                                        </p:tgtEl>
                                        <p:attrNameLst>
                                          <p:attrName>style.visibility</p:attrName>
                                        </p:attrNameLst>
                                      </p:cBhvr>
                                      <p:to>
                                        <p:strVal val="visible"/>
                                      </p:to>
                                    </p:set>
                                    <p:animEffect transition="in" filter="fade">
                                      <p:cBhvr>
                                        <p:cTn id="303" dur="500"/>
                                        <p:tgtEl>
                                          <p:spTgt spid="61"/>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62"/>
                                        </p:tgtEl>
                                        <p:attrNameLst>
                                          <p:attrName>style.visibility</p:attrName>
                                        </p:attrNameLst>
                                      </p:cBhvr>
                                      <p:to>
                                        <p:strVal val="visible"/>
                                      </p:to>
                                    </p:set>
                                    <p:animEffect transition="in" filter="fade">
                                      <p:cBhvr>
                                        <p:cTn id="306" dur="500"/>
                                        <p:tgtEl>
                                          <p:spTgt spid="62"/>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63"/>
                                        </p:tgtEl>
                                        <p:attrNameLst>
                                          <p:attrName>style.visibility</p:attrName>
                                        </p:attrNameLst>
                                      </p:cBhvr>
                                      <p:to>
                                        <p:strVal val="visible"/>
                                      </p:to>
                                    </p:set>
                                    <p:animEffect transition="in" filter="fade">
                                      <p:cBhvr>
                                        <p:cTn id="309" dur="500"/>
                                        <p:tgtEl>
                                          <p:spTgt spid="63"/>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64"/>
                                        </p:tgtEl>
                                        <p:attrNameLst>
                                          <p:attrName>style.visibility</p:attrName>
                                        </p:attrNameLst>
                                      </p:cBhvr>
                                      <p:to>
                                        <p:strVal val="visible"/>
                                      </p:to>
                                    </p:set>
                                    <p:animEffect transition="in" filter="fade">
                                      <p:cBhvr>
                                        <p:cTn id="312" dur="500"/>
                                        <p:tgtEl>
                                          <p:spTgt spid="6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65"/>
                                        </p:tgtEl>
                                        <p:attrNameLst>
                                          <p:attrName>style.visibility</p:attrName>
                                        </p:attrNameLst>
                                      </p:cBhvr>
                                      <p:to>
                                        <p:strVal val="visible"/>
                                      </p:to>
                                    </p:set>
                                    <p:animEffect transition="in" filter="fade">
                                      <p:cBhvr>
                                        <p:cTn id="315" dur="500"/>
                                        <p:tgtEl>
                                          <p:spTgt spid="65"/>
                                        </p:tgtEl>
                                      </p:cBhvr>
                                    </p:animEffect>
                                  </p:childTnLst>
                                </p:cTn>
                              </p:par>
                              <p:par>
                                <p:cTn id="316" presetID="10" presetClass="entr" presetSubtype="0" fill="hold" grpId="0" nodeType="withEffect">
                                  <p:stCondLst>
                                    <p:cond delay="0"/>
                                  </p:stCondLst>
                                  <p:childTnLst>
                                    <p:set>
                                      <p:cBhvr>
                                        <p:cTn id="317" dur="1" fill="hold">
                                          <p:stCondLst>
                                            <p:cond delay="0"/>
                                          </p:stCondLst>
                                        </p:cTn>
                                        <p:tgtEl>
                                          <p:spTgt spid="66"/>
                                        </p:tgtEl>
                                        <p:attrNameLst>
                                          <p:attrName>style.visibility</p:attrName>
                                        </p:attrNameLst>
                                      </p:cBhvr>
                                      <p:to>
                                        <p:strVal val="visible"/>
                                      </p:to>
                                    </p:set>
                                    <p:animEffect transition="in" filter="fade">
                                      <p:cBhvr>
                                        <p:cTn id="318" dur="500"/>
                                        <p:tgtEl>
                                          <p:spTgt spid="66"/>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67"/>
                                        </p:tgtEl>
                                        <p:attrNameLst>
                                          <p:attrName>style.visibility</p:attrName>
                                        </p:attrNameLst>
                                      </p:cBhvr>
                                      <p:to>
                                        <p:strVal val="visible"/>
                                      </p:to>
                                    </p:set>
                                    <p:animEffect transition="in" filter="fade">
                                      <p:cBhvr>
                                        <p:cTn id="321" dur="500"/>
                                        <p:tgtEl>
                                          <p:spTgt spid="67"/>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68"/>
                                        </p:tgtEl>
                                        <p:attrNameLst>
                                          <p:attrName>style.visibility</p:attrName>
                                        </p:attrNameLst>
                                      </p:cBhvr>
                                      <p:to>
                                        <p:strVal val="visible"/>
                                      </p:to>
                                    </p:set>
                                    <p:animEffect transition="in" filter="fade">
                                      <p:cBhvr>
                                        <p:cTn id="324" dur="500"/>
                                        <p:tgtEl>
                                          <p:spTgt spid="68"/>
                                        </p:tgtEl>
                                      </p:cBhvr>
                                    </p:animEffect>
                                  </p:childTnLst>
                                </p:cTn>
                              </p:par>
                              <p:par>
                                <p:cTn id="325" presetID="10" presetClass="entr" presetSubtype="0" fill="hold" grpId="0" nodeType="withEffect">
                                  <p:stCondLst>
                                    <p:cond delay="0"/>
                                  </p:stCondLst>
                                  <p:childTnLst>
                                    <p:set>
                                      <p:cBhvr>
                                        <p:cTn id="326" dur="1" fill="hold">
                                          <p:stCondLst>
                                            <p:cond delay="0"/>
                                          </p:stCondLst>
                                        </p:cTn>
                                        <p:tgtEl>
                                          <p:spTgt spid="96"/>
                                        </p:tgtEl>
                                        <p:attrNameLst>
                                          <p:attrName>style.visibility</p:attrName>
                                        </p:attrNameLst>
                                      </p:cBhvr>
                                      <p:to>
                                        <p:strVal val="visible"/>
                                      </p:to>
                                    </p:set>
                                    <p:animEffect transition="in" filter="fade">
                                      <p:cBhvr>
                                        <p:cTn id="327" dur="500"/>
                                        <p:tgtEl>
                                          <p:spTgt spid="96"/>
                                        </p:tgtEl>
                                      </p:cBhvr>
                                    </p:animEffect>
                                  </p:childTnLst>
                                </p:cTn>
                              </p:par>
                              <p:par>
                                <p:cTn id="328" presetID="10" presetClass="entr" presetSubtype="0" fill="hold" grpId="0" nodeType="withEffect">
                                  <p:stCondLst>
                                    <p:cond delay="0"/>
                                  </p:stCondLst>
                                  <p:childTnLst>
                                    <p:set>
                                      <p:cBhvr>
                                        <p:cTn id="329" dur="1" fill="hold">
                                          <p:stCondLst>
                                            <p:cond delay="0"/>
                                          </p:stCondLst>
                                        </p:cTn>
                                        <p:tgtEl>
                                          <p:spTgt spid="97"/>
                                        </p:tgtEl>
                                        <p:attrNameLst>
                                          <p:attrName>style.visibility</p:attrName>
                                        </p:attrNameLst>
                                      </p:cBhvr>
                                      <p:to>
                                        <p:strVal val="visible"/>
                                      </p:to>
                                    </p:set>
                                    <p:animEffect transition="in" filter="fade">
                                      <p:cBhvr>
                                        <p:cTn id="330" dur="500"/>
                                        <p:tgtEl>
                                          <p:spTgt spid="97"/>
                                        </p:tgtEl>
                                      </p:cBhvr>
                                    </p:animEffect>
                                  </p:childTnLst>
                                </p:cTn>
                              </p:par>
                              <p:par>
                                <p:cTn id="331" presetID="10" presetClass="entr" presetSubtype="0" fill="hold" grpId="0" nodeType="withEffect">
                                  <p:stCondLst>
                                    <p:cond delay="0"/>
                                  </p:stCondLst>
                                  <p:childTnLst>
                                    <p:set>
                                      <p:cBhvr>
                                        <p:cTn id="332" dur="1" fill="hold">
                                          <p:stCondLst>
                                            <p:cond delay="0"/>
                                          </p:stCondLst>
                                        </p:cTn>
                                        <p:tgtEl>
                                          <p:spTgt spid="98"/>
                                        </p:tgtEl>
                                        <p:attrNameLst>
                                          <p:attrName>style.visibility</p:attrName>
                                        </p:attrNameLst>
                                      </p:cBhvr>
                                      <p:to>
                                        <p:strVal val="visible"/>
                                      </p:to>
                                    </p:set>
                                    <p:animEffect transition="in" filter="fade">
                                      <p:cBhvr>
                                        <p:cTn id="333" dur="500"/>
                                        <p:tgtEl>
                                          <p:spTgt spid="98"/>
                                        </p:tgtEl>
                                      </p:cBhvr>
                                    </p:animEffect>
                                  </p:childTnLst>
                                </p:cTn>
                              </p:par>
                              <p:par>
                                <p:cTn id="334" presetID="10" presetClass="entr" presetSubtype="0" fill="hold" grpId="0" nodeType="withEffect">
                                  <p:stCondLst>
                                    <p:cond delay="0"/>
                                  </p:stCondLst>
                                  <p:childTnLst>
                                    <p:set>
                                      <p:cBhvr>
                                        <p:cTn id="335" dur="1" fill="hold">
                                          <p:stCondLst>
                                            <p:cond delay="0"/>
                                          </p:stCondLst>
                                        </p:cTn>
                                        <p:tgtEl>
                                          <p:spTgt spid="100"/>
                                        </p:tgtEl>
                                        <p:attrNameLst>
                                          <p:attrName>style.visibility</p:attrName>
                                        </p:attrNameLst>
                                      </p:cBhvr>
                                      <p:to>
                                        <p:strVal val="visible"/>
                                      </p:to>
                                    </p:set>
                                    <p:animEffect transition="in" filter="fade">
                                      <p:cBhvr>
                                        <p:cTn id="336" dur="500"/>
                                        <p:tgtEl>
                                          <p:spTgt spid="100"/>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101"/>
                                        </p:tgtEl>
                                        <p:attrNameLst>
                                          <p:attrName>style.visibility</p:attrName>
                                        </p:attrNameLst>
                                      </p:cBhvr>
                                      <p:to>
                                        <p:strVal val="visible"/>
                                      </p:to>
                                    </p:set>
                                    <p:animEffect transition="in" filter="fade">
                                      <p:cBhvr>
                                        <p:cTn id="339" dur="500"/>
                                        <p:tgtEl>
                                          <p:spTgt spid="101"/>
                                        </p:tgtEl>
                                      </p:cBhvr>
                                    </p:animEffect>
                                  </p:childTnLst>
                                </p:cTn>
                              </p:par>
                              <p:par>
                                <p:cTn id="340" presetID="10" presetClass="entr" presetSubtype="0" fill="hold" grpId="0" nodeType="withEffect">
                                  <p:stCondLst>
                                    <p:cond delay="0"/>
                                  </p:stCondLst>
                                  <p:childTnLst>
                                    <p:set>
                                      <p:cBhvr>
                                        <p:cTn id="341" dur="1" fill="hold">
                                          <p:stCondLst>
                                            <p:cond delay="0"/>
                                          </p:stCondLst>
                                        </p:cTn>
                                        <p:tgtEl>
                                          <p:spTgt spid="103"/>
                                        </p:tgtEl>
                                        <p:attrNameLst>
                                          <p:attrName>style.visibility</p:attrName>
                                        </p:attrNameLst>
                                      </p:cBhvr>
                                      <p:to>
                                        <p:strVal val="visible"/>
                                      </p:to>
                                    </p:set>
                                    <p:animEffect transition="in" filter="fade">
                                      <p:cBhvr>
                                        <p:cTn id="342" dur="500"/>
                                        <p:tgtEl>
                                          <p:spTgt spid="103"/>
                                        </p:tgtEl>
                                      </p:cBhvr>
                                    </p:animEffect>
                                  </p:childTnLst>
                                </p:cTn>
                              </p:par>
                              <p:par>
                                <p:cTn id="343" presetID="10" presetClass="entr" presetSubtype="0" fill="hold" grpId="0" nodeType="withEffect">
                                  <p:stCondLst>
                                    <p:cond delay="0"/>
                                  </p:stCondLst>
                                  <p:childTnLst>
                                    <p:set>
                                      <p:cBhvr>
                                        <p:cTn id="344" dur="1" fill="hold">
                                          <p:stCondLst>
                                            <p:cond delay="0"/>
                                          </p:stCondLst>
                                        </p:cTn>
                                        <p:tgtEl>
                                          <p:spTgt spid="104"/>
                                        </p:tgtEl>
                                        <p:attrNameLst>
                                          <p:attrName>style.visibility</p:attrName>
                                        </p:attrNameLst>
                                      </p:cBhvr>
                                      <p:to>
                                        <p:strVal val="visible"/>
                                      </p:to>
                                    </p:set>
                                    <p:animEffect transition="in" filter="fade">
                                      <p:cBhvr>
                                        <p:cTn id="345" dur="500"/>
                                        <p:tgtEl>
                                          <p:spTgt spid="104"/>
                                        </p:tgtEl>
                                      </p:cBhvr>
                                    </p:animEffect>
                                  </p:childTnLst>
                                </p:cTn>
                              </p:par>
                              <p:par>
                                <p:cTn id="346" presetID="10" presetClass="entr" presetSubtype="0" fill="hold" nodeType="withEffect">
                                  <p:stCondLst>
                                    <p:cond delay="0"/>
                                  </p:stCondLst>
                                  <p:childTnLst>
                                    <p:set>
                                      <p:cBhvr>
                                        <p:cTn id="347" dur="1" fill="hold">
                                          <p:stCondLst>
                                            <p:cond delay="0"/>
                                          </p:stCondLst>
                                        </p:cTn>
                                        <p:tgtEl>
                                          <p:spTgt spid="29">
                                            <p:txEl>
                                              <p:pRg st="1" end="1"/>
                                            </p:txEl>
                                          </p:spTgt>
                                        </p:tgtEl>
                                        <p:attrNameLst>
                                          <p:attrName>style.visibility</p:attrName>
                                        </p:attrNameLst>
                                      </p:cBhvr>
                                      <p:to>
                                        <p:strVal val="visible"/>
                                      </p:to>
                                    </p:set>
                                    <p:animEffect transition="in" filter="fade">
                                      <p:cBhvr>
                                        <p:cTn id="348" dur="500"/>
                                        <p:tgtEl>
                                          <p:spTgt spid="29">
                                            <p:txEl>
                                              <p:pRg st="1" end="1"/>
                                            </p:txEl>
                                          </p:spTgt>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ntr" presetSubtype="0" fill="hold" nodeType="clickEffect">
                                  <p:stCondLst>
                                    <p:cond delay="0"/>
                                  </p:stCondLst>
                                  <p:childTnLst>
                                    <p:set>
                                      <p:cBhvr>
                                        <p:cTn id="352" dur="1" fill="hold">
                                          <p:stCondLst>
                                            <p:cond delay="0"/>
                                          </p:stCondLst>
                                        </p:cTn>
                                        <p:tgtEl>
                                          <p:spTgt spid="25"/>
                                        </p:tgtEl>
                                        <p:attrNameLst>
                                          <p:attrName>style.visibility</p:attrName>
                                        </p:attrNameLst>
                                      </p:cBhvr>
                                      <p:to>
                                        <p:strVal val="visible"/>
                                      </p:to>
                                    </p:set>
                                    <p:animEffect transition="in" filter="fade">
                                      <p:cBhvr>
                                        <p:cTn id="353" dur="500"/>
                                        <p:tgtEl>
                                          <p:spTgt spid="25"/>
                                        </p:tgtEl>
                                      </p:cBhvr>
                                    </p:animEffect>
                                  </p:childTnLst>
                                </p:cTn>
                              </p:par>
                              <p:par>
                                <p:cTn id="354" presetID="10" presetClass="entr" presetSubtype="0" fill="hold" grpId="0" nodeType="withEffect">
                                  <p:stCondLst>
                                    <p:cond delay="0"/>
                                  </p:stCondLst>
                                  <p:childTnLst>
                                    <p:set>
                                      <p:cBhvr>
                                        <p:cTn id="355" dur="1" fill="hold">
                                          <p:stCondLst>
                                            <p:cond delay="0"/>
                                          </p:stCondLst>
                                        </p:cTn>
                                        <p:tgtEl>
                                          <p:spTgt spid="29">
                                            <p:txEl>
                                              <p:pRg st="2" end="2"/>
                                            </p:txEl>
                                          </p:spTgt>
                                        </p:tgtEl>
                                        <p:attrNameLst>
                                          <p:attrName>style.visibility</p:attrName>
                                        </p:attrNameLst>
                                      </p:cBhvr>
                                      <p:to>
                                        <p:strVal val="visible"/>
                                      </p:to>
                                    </p:set>
                                    <p:animEffect transition="in" filter="fade">
                                      <p:cBhvr>
                                        <p:cTn id="356" dur="500"/>
                                        <p:tgtEl>
                                          <p:spTgt spid="29">
                                            <p:txEl>
                                              <p:pRg st="2" end="2"/>
                                            </p:txEl>
                                          </p:spTgt>
                                        </p:tgtEl>
                                      </p:cBhvr>
                                    </p:animEffect>
                                  </p:childTnLst>
                                </p:cTn>
                              </p:par>
                              <p:par>
                                <p:cTn id="357" presetID="10" presetClass="entr" presetSubtype="0" fill="hold" nodeType="withEffect">
                                  <p:stCondLst>
                                    <p:cond delay="0"/>
                                  </p:stCondLst>
                                  <p:childTnLst>
                                    <p:set>
                                      <p:cBhvr>
                                        <p:cTn id="358" dur="1" fill="hold">
                                          <p:stCondLst>
                                            <p:cond delay="0"/>
                                          </p:stCondLst>
                                        </p:cTn>
                                        <p:tgtEl>
                                          <p:spTgt spid="22"/>
                                        </p:tgtEl>
                                        <p:attrNameLst>
                                          <p:attrName>style.visibility</p:attrName>
                                        </p:attrNameLst>
                                      </p:cBhvr>
                                      <p:to>
                                        <p:strVal val="visible"/>
                                      </p:to>
                                    </p:set>
                                    <p:animEffect transition="in" filter="fade">
                                      <p:cBhvr>
                                        <p:cTn id="3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uiExpand="1" build="p"/>
      <p:bldP spid="24" grpId="0" animBg="1"/>
      <p:bldP spid="26"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1" grpId="1"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7" grpId="0" animBg="1"/>
      <p:bldP spid="98" grpId="0" animBg="1"/>
      <p:bldP spid="99" grpId="0" animBg="1"/>
      <p:bldP spid="99" grpId="1" animBg="1"/>
      <p:bldP spid="100" grpId="0" animBg="1"/>
      <p:bldP spid="101" grpId="0"/>
      <p:bldP spid="102" grpId="0"/>
      <p:bldP spid="102" grpId="1"/>
      <p:bldP spid="103"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8679D077-78F8-4190-A491-C251C2B96D6C}"/>
              </a:ext>
            </a:extLst>
          </p:cNvPr>
          <p:cNvGrpSpPr/>
          <p:nvPr/>
        </p:nvGrpSpPr>
        <p:grpSpPr>
          <a:xfrm>
            <a:off x="0" y="6215635"/>
            <a:ext cx="11444140" cy="322080"/>
            <a:chOff x="0" y="6215635"/>
            <a:chExt cx="11444140" cy="322080"/>
          </a:xfrm>
        </p:grpSpPr>
        <p:grpSp>
          <p:nvGrpSpPr>
            <p:cNvPr id="113" name="Group 112">
              <a:extLst>
                <a:ext uri="{FF2B5EF4-FFF2-40B4-BE49-F238E27FC236}">
                  <a16:creationId xmlns:a16="http://schemas.microsoft.com/office/drawing/2014/main" id="{2C64DD00-09ED-40DF-B9C5-EF12D6DEA082}"/>
                </a:ext>
              </a:extLst>
            </p:cNvPr>
            <p:cNvGrpSpPr/>
            <p:nvPr/>
          </p:nvGrpSpPr>
          <p:grpSpPr>
            <a:xfrm>
              <a:off x="662352" y="6399215"/>
              <a:ext cx="10356966" cy="138500"/>
              <a:chOff x="662352" y="6316085"/>
              <a:chExt cx="10356966" cy="138500"/>
            </a:xfrm>
          </p:grpSpPr>
          <p:sp>
            <p:nvSpPr>
              <p:cNvPr id="125" name="TextBox 124">
                <a:extLst>
                  <a:ext uri="{FF2B5EF4-FFF2-40B4-BE49-F238E27FC236}">
                    <a16:creationId xmlns:a16="http://schemas.microsoft.com/office/drawing/2014/main" id="{88D660EA-4857-4328-939C-47D046169F46}"/>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26" name="TextBox 125">
                <a:extLst>
                  <a:ext uri="{FF2B5EF4-FFF2-40B4-BE49-F238E27FC236}">
                    <a16:creationId xmlns:a16="http://schemas.microsoft.com/office/drawing/2014/main" id="{C821E006-BF93-4E98-A0F1-9632D7C9B744}"/>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27" name="TextBox 126">
                <a:extLst>
                  <a:ext uri="{FF2B5EF4-FFF2-40B4-BE49-F238E27FC236}">
                    <a16:creationId xmlns:a16="http://schemas.microsoft.com/office/drawing/2014/main" id="{65080A51-94DC-4815-ADB8-4285E1D9D63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28" name="TextBox 127">
                <a:extLst>
                  <a:ext uri="{FF2B5EF4-FFF2-40B4-BE49-F238E27FC236}">
                    <a16:creationId xmlns:a16="http://schemas.microsoft.com/office/drawing/2014/main" id="{BC944AB2-1108-483D-9B48-A310948B91DF}"/>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29" name="TextBox 128">
                <a:extLst>
                  <a:ext uri="{FF2B5EF4-FFF2-40B4-BE49-F238E27FC236}">
                    <a16:creationId xmlns:a16="http://schemas.microsoft.com/office/drawing/2014/main" id="{F04C4EFC-9614-4D3E-A8D8-DA37204547A1}"/>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30" name="TextBox 129">
                <a:extLst>
                  <a:ext uri="{FF2B5EF4-FFF2-40B4-BE49-F238E27FC236}">
                    <a16:creationId xmlns:a16="http://schemas.microsoft.com/office/drawing/2014/main" id="{2AAA9C7E-2F6D-4A46-9DD5-773C4848DF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14" name="Group 113">
              <a:extLst>
                <a:ext uri="{FF2B5EF4-FFF2-40B4-BE49-F238E27FC236}">
                  <a16:creationId xmlns:a16="http://schemas.microsoft.com/office/drawing/2014/main" id="{629B0431-FE08-491C-B0A4-7F4E81F7FEA0}"/>
                </a:ext>
              </a:extLst>
            </p:cNvPr>
            <p:cNvGrpSpPr/>
            <p:nvPr/>
          </p:nvGrpSpPr>
          <p:grpSpPr>
            <a:xfrm>
              <a:off x="0" y="6215635"/>
              <a:ext cx="11444140" cy="131976"/>
              <a:chOff x="0" y="6058468"/>
              <a:chExt cx="11444140" cy="131976"/>
            </a:xfrm>
          </p:grpSpPr>
          <p:cxnSp>
            <p:nvCxnSpPr>
              <p:cNvPr id="116" name="Straight Arrow Connector 115">
                <a:extLst>
                  <a:ext uri="{FF2B5EF4-FFF2-40B4-BE49-F238E27FC236}">
                    <a16:creationId xmlns:a16="http://schemas.microsoft.com/office/drawing/2014/main" id="{F8253A07-B3F4-4A61-851E-A51723F14F1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92954ED-3EC4-40D2-ADF3-92FA815B1780}"/>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18" name="Oval 117">
                <a:extLst>
                  <a:ext uri="{FF2B5EF4-FFF2-40B4-BE49-F238E27FC236}">
                    <a16:creationId xmlns:a16="http://schemas.microsoft.com/office/drawing/2014/main" id="{F269781F-8BD9-4591-9D2D-EF5ADD3789F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41694545-D25A-4CBE-9E80-631A8194A9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6CBC58C2-677B-499D-B325-86BB3B28715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284F4955-877C-4D25-BC03-355C6DC2B93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22" name="Oval 121">
                <a:extLst>
                  <a:ext uri="{FF2B5EF4-FFF2-40B4-BE49-F238E27FC236}">
                    <a16:creationId xmlns:a16="http://schemas.microsoft.com/office/drawing/2014/main" id="{DAB7FDA5-FF04-476D-A2F9-B50558E9C34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092E4C4A-4DCB-4B72-9E43-A90A94670EAD}"/>
              </a:ext>
            </a:extLst>
          </p:cNvPr>
          <p:cNvGrpSpPr/>
          <p:nvPr/>
        </p:nvGrpSpPr>
        <p:grpSpPr>
          <a:xfrm>
            <a:off x="0" y="6215635"/>
            <a:ext cx="11444140" cy="322080"/>
            <a:chOff x="0" y="6215635"/>
            <a:chExt cx="11444140" cy="322080"/>
          </a:xfrm>
        </p:grpSpPr>
        <p:grpSp>
          <p:nvGrpSpPr>
            <p:cNvPr id="125" name="Group 124">
              <a:extLst>
                <a:ext uri="{FF2B5EF4-FFF2-40B4-BE49-F238E27FC236}">
                  <a16:creationId xmlns:a16="http://schemas.microsoft.com/office/drawing/2014/main" id="{DA2668CA-F7B0-4ED5-A3FD-48FE17479179}"/>
                </a:ext>
              </a:extLst>
            </p:cNvPr>
            <p:cNvGrpSpPr/>
            <p:nvPr/>
          </p:nvGrpSpPr>
          <p:grpSpPr>
            <a:xfrm>
              <a:off x="662352" y="6399215"/>
              <a:ext cx="10356966" cy="138500"/>
              <a:chOff x="662352" y="6316085"/>
              <a:chExt cx="10356966" cy="138500"/>
            </a:xfrm>
          </p:grpSpPr>
          <p:sp>
            <p:nvSpPr>
              <p:cNvPr id="138" name="TextBox 137">
                <a:extLst>
                  <a:ext uri="{FF2B5EF4-FFF2-40B4-BE49-F238E27FC236}">
                    <a16:creationId xmlns:a16="http://schemas.microsoft.com/office/drawing/2014/main" id="{3761F305-B5B9-4799-88F3-2F7DFE60C371}"/>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144" name="TextBox 143">
                <a:extLst>
                  <a:ext uri="{FF2B5EF4-FFF2-40B4-BE49-F238E27FC236}">
                    <a16:creationId xmlns:a16="http://schemas.microsoft.com/office/drawing/2014/main" id="{75C485E0-4F62-4DBE-A9C6-AAF8BEA90DA3}"/>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145" name="TextBox 144">
                <a:extLst>
                  <a:ext uri="{FF2B5EF4-FFF2-40B4-BE49-F238E27FC236}">
                    <a16:creationId xmlns:a16="http://schemas.microsoft.com/office/drawing/2014/main" id="{3131661C-1ED1-46A9-900C-4EA63357789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146" name="TextBox 145">
                <a:extLst>
                  <a:ext uri="{FF2B5EF4-FFF2-40B4-BE49-F238E27FC236}">
                    <a16:creationId xmlns:a16="http://schemas.microsoft.com/office/drawing/2014/main" id="{135A9541-E318-46C5-AB22-1D2E2AE8EC2D}"/>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147" name="TextBox 146">
                <a:extLst>
                  <a:ext uri="{FF2B5EF4-FFF2-40B4-BE49-F238E27FC236}">
                    <a16:creationId xmlns:a16="http://schemas.microsoft.com/office/drawing/2014/main" id="{05A66E3E-C863-4BC8-9530-56697B33ACD6}"/>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148" name="TextBox 147">
                <a:extLst>
                  <a:ext uri="{FF2B5EF4-FFF2-40B4-BE49-F238E27FC236}">
                    <a16:creationId xmlns:a16="http://schemas.microsoft.com/office/drawing/2014/main" id="{248886B4-1DF4-4ABC-9777-A6A2A5E596B0}"/>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127" name="Group 126">
              <a:extLst>
                <a:ext uri="{FF2B5EF4-FFF2-40B4-BE49-F238E27FC236}">
                  <a16:creationId xmlns:a16="http://schemas.microsoft.com/office/drawing/2014/main" id="{87EF1905-F2C1-4F80-BCC0-C9141A33A6D4}"/>
                </a:ext>
              </a:extLst>
            </p:cNvPr>
            <p:cNvGrpSpPr/>
            <p:nvPr/>
          </p:nvGrpSpPr>
          <p:grpSpPr>
            <a:xfrm>
              <a:off x="0" y="6215635"/>
              <a:ext cx="11444140" cy="131976"/>
              <a:chOff x="0" y="6058468"/>
              <a:chExt cx="11444140" cy="131976"/>
            </a:xfrm>
          </p:grpSpPr>
          <p:cxnSp>
            <p:nvCxnSpPr>
              <p:cNvPr id="128" name="Straight Arrow Connector 127">
                <a:extLst>
                  <a:ext uri="{FF2B5EF4-FFF2-40B4-BE49-F238E27FC236}">
                    <a16:creationId xmlns:a16="http://schemas.microsoft.com/office/drawing/2014/main" id="{0B6A2283-7C0E-4A47-AA5E-79CC48ECD21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E15077FF-C40D-4B4D-A0B1-974B6BC8732C}"/>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130" name="Oval 129">
                <a:extLst>
                  <a:ext uri="{FF2B5EF4-FFF2-40B4-BE49-F238E27FC236}">
                    <a16:creationId xmlns:a16="http://schemas.microsoft.com/office/drawing/2014/main" id="{78CF1B73-2C68-496A-83E1-91E6B45D651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E42C0A7B-79F6-49D5-8621-136BDD3C019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0BAD1D8B-DE50-4090-968B-14E8F5C18D1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1140FD49-EDD0-4B05-B19B-39994866616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136" name="Oval 135">
                <a:extLst>
                  <a:ext uri="{FF2B5EF4-FFF2-40B4-BE49-F238E27FC236}">
                    <a16:creationId xmlns:a16="http://schemas.microsoft.com/office/drawing/2014/main" id="{9828E89D-7880-4D3A-9CC5-AD0C7536B1A0}"/>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1630" y="3213556"/>
            <a:ext cx="11400621" cy="1292662"/>
          </a:xfrm>
        </p:spPr>
        <p:txBody>
          <a:bodyPr/>
          <a:lstStyle/>
          <a:p>
            <a:r>
              <a:rPr lang="en-US" sz="2800"/>
              <a:t>Demo</a:t>
            </a:r>
            <a:br>
              <a:rPr lang="en-US" sz="2800"/>
            </a:br>
            <a:br>
              <a:rPr lang="en-US" sz="2800"/>
            </a:br>
            <a:r>
              <a:rPr lang="en-US" sz="2800">
                <a:solidFill>
                  <a:srgbClr val="50E6FF"/>
                </a:solidFill>
              </a:rPr>
              <a:t>Faster failovers with Business critical</a:t>
            </a:r>
          </a:p>
        </p:txBody>
      </p:sp>
    </p:spTree>
    <p:extLst>
      <p:ext uri="{BB962C8B-B14F-4D97-AF65-F5344CB8AC3E}">
        <p14:creationId xmlns:p14="http://schemas.microsoft.com/office/powerpoint/2010/main" val="303092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202" name="Group 201">
            <a:extLst>
              <a:ext uri="{FF2B5EF4-FFF2-40B4-BE49-F238E27FC236}">
                <a16:creationId xmlns:a16="http://schemas.microsoft.com/office/drawing/2014/main" id="{098A4462-A075-4065-9FBB-CE20700CB4D2}"/>
              </a:ext>
            </a:extLst>
          </p:cNvPr>
          <p:cNvGrpSpPr/>
          <p:nvPr/>
        </p:nvGrpSpPr>
        <p:grpSpPr>
          <a:xfrm>
            <a:off x="0" y="6215635"/>
            <a:ext cx="11444140" cy="322080"/>
            <a:chOff x="0" y="6215635"/>
            <a:chExt cx="11444140" cy="322080"/>
          </a:xfrm>
        </p:grpSpPr>
        <p:grpSp>
          <p:nvGrpSpPr>
            <p:cNvPr id="203" name="Group 202">
              <a:extLst>
                <a:ext uri="{FF2B5EF4-FFF2-40B4-BE49-F238E27FC236}">
                  <a16:creationId xmlns:a16="http://schemas.microsoft.com/office/drawing/2014/main" id="{BFB3D1D3-4DAD-4BF3-BA0C-063381B9BA24}"/>
                </a:ext>
              </a:extLst>
            </p:cNvPr>
            <p:cNvGrpSpPr/>
            <p:nvPr/>
          </p:nvGrpSpPr>
          <p:grpSpPr>
            <a:xfrm>
              <a:off x="662352" y="6399215"/>
              <a:ext cx="10356966" cy="138500"/>
              <a:chOff x="662352" y="6316085"/>
              <a:chExt cx="10356966" cy="138500"/>
            </a:xfrm>
          </p:grpSpPr>
          <p:sp>
            <p:nvSpPr>
              <p:cNvPr id="214" name="TextBox 213">
                <a:extLst>
                  <a:ext uri="{FF2B5EF4-FFF2-40B4-BE49-F238E27FC236}">
                    <a16:creationId xmlns:a16="http://schemas.microsoft.com/office/drawing/2014/main" id="{911B3131-12AB-4145-825F-AA38A92E9859}"/>
                  </a:ext>
                </a:extLst>
              </p:cNvPr>
              <p:cNvSpPr txBox="1"/>
              <p:nvPr/>
            </p:nvSpPr>
            <p:spPr>
              <a:xfrm>
                <a:off x="662352" y="6316086"/>
                <a:ext cx="468077" cy="138499"/>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prstClr val="white">
                        <a:lumMod val="75000"/>
                      </a:prstClr>
                    </a:solidFill>
                    <a:effectLst/>
                    <a:uLnTx/>
                    <a:uFillTx/>
                    <a:latin typeface="Segoe UI"/>
                  </a:defRPr>
                </a:lvl1pPr>
              </a:lstStyle>
              <a:p>
                <a:r>
                  <a:rPr lang="en-US" dirty="0"/>
                  <a:t>Overview</a:t>
                </a:r>
              </a:p>
            </p:txBody>
          </p:sp>
          <p:sp>
            <p:nvSpPr>
              <p:cNvPr id="215" name="TextBox 214">
                <a:extLst>
                  <a:ext uri="{FF2B5EF4-FFF2-40B4-BE49-F238E27FC236}">
                    <a16:creationId xmlns:a16="http://schemas.microsoft.com/office/drawing/2014/main" id="{0C1A577C-0D9C-47AB-9C09-C238D166F28F}"/>
                  </a:ext>
                </a:extLst>
              </p:cNvPr>
              <p:cNvSpPr txBox="1"/>
              <p:nvPr/>
            </p:nvSpPr>
            <p:spPr>
              <a:xfrm>
                <a:off x="1966085" y="6316085"/>
                <a:ext cx="1662839" cy="138499"/>
              </a:xfrm>
              <a:prstGeom prst="rect">
                <a:avLst/>
              </a:prstGeom>
              <a:noFill/>
            </p:spPr>
            <p:txBody>
              <a:bodyPr wrap="none" lIns="0" tIns="0" rIns="0" bIns="0" rtlCol="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900" b="0" i="0" u="none" strike="noStrike" cap="none" spc="0" normalizeH="0" baseline="0">
                    <a:ln>
                      <a:noFill/>
                    </a:ln>
                    <a:solidFill>
                      <a:srgbClr val="0078D4"/>
                    </a:solidFill>
                    <a:effectLst/>
                    <a:uLnTx/>
                    <a:uFillTx/>
                    <a:latin typeface="Segoe UI"/>
                  </a:defRPr>
                </a:lvl1pPr>
              </a:lstStyle>
              <a:p>
                <a:r>
                  <a:rPr lang="en-US" dirty="0"/>
                  <a:t>Local</a:t>
                </a:r>
              </a:p>
            </p:txBody>
          </p:sp>
          <p:sp>
            <p:nvSpPr>
              <p:cNvPr id="216" name="TextBox 215">
                <a:extLst>
                  <a:ext uri="{FF2B5EF4-FFF2-40B4-BE49-F238E27FC236}">
                    <a16:creationId xmlns:a16="http://schemas.microsoft.com/office/drawing/2014/main" id="{EAED86D2-F983-47D9-8E07-5D15AF4D09C0}"/>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Zone</a:t>
                </a:r>
              </a:p>
            </p:txBody>
          </p:sp>
          <p:sp>
            <p:nvSpPr>
              <p:cNvPr id="217" name="TextBox 216">
                <a:extLst>
                  <a:ext uri="{FF2B5EF4-FFF2-40B4-BE49-F238E27FC236}">
                    <a16:creationId xmlns:a16="http://schemas.microsoft.com/office/drawing/2014/main" id="{3A3C01AE-E7DB-4735-8CCC-9A8EA09D8CFC}"/>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Geo</a:t>
                </a:r>
              </a:p>
            </p:txBody>
          </p:sp>
          <p:sp>
            <p:nvSpPr>
              <p:cNvPr id="218" name="TextBox 217">
                <a:extLst>
                  <a:ext uri="{FF2B5EF4-FFF2-40B4-BE49-F238E27FC236}">
                    <a16:creationId xmlns:a16="http://schemas.microsoft.com/office/drawing/2014/main" id="{3F58E5F8-97E6-4ADD-A89A-B57770FB31A8}"/>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1" name="TextBox 220">
                <a:extLst>
                  <a:ext uri="{FF2B5EF4-FFF2-40B4-BE49-F238E27FC236}">
                    <a16:creationId xmlns:a16="http://schemas.microsoft.com/office/drawing/2014/main" id="{ED43A8B4-F210-4F6A-83E2-197125615128}"/>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Scenarios</a:t>
                </a:r>
              </a:p>
            </p:txBody>
          </p:sp>
        </p:grpSp>
        <p:grpSp>
          <p:nvGrpSpPr>
            <p:cNvPr id="204" name="Group 203">
              <a:extLst>
                <a:ext uri="{FF2B5EF4-FFF2-40B4-BE49-F238E27FC236}">
                  <a16:creationId xmlns:a16="http://schemas.microsoft.com/office/drawing/2014/main" id="{A8C07AA4-CDB2-4A08-9D9A-36476AC02ED0}"/>
                </a:ext>
              </a:extLst>
            </p:cNvPr>
            <p:cNvGrpSpPr/>
            <p:nvPr/>
          </p:nvGrpSpPr>
          <p:grpSpPr>
            <a:xfrm>
              <a:off x="0" y="6215635"/>
              <a:ext cx="11444140" cy="131976"/>
              <a:chOff x="0" y="6058468"/>
              <a:chExt cx="11444140" cy="131976"/>
            </a:xfrm>
          </p:grpSpPr>
          <p:cxnSp>
            <p:nvCxnSpPr>
              <p:cNvPr id="206" name="Straight Arrow Connector 205">
                <a:extLst>
                  <a:ext uri="{FF2B5EF4-FFF2-40B4-BE49-F238E27FC236}">
                    <a16:creationId xmlns:a16="http://schemas.microsoft.com/office/drawing/2014/main" id="{18D22FFD-A127-49A0-8996-EC6047AFBE8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820B7F46-667B-4A22-9F67-268A97FBB03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sp>
            <p:nvSpPr>
              <p:cNvPr id="208" name="Oval 207">
                <a:extLst>
                  <a:ext uri="{FF2B5EF4-FFF2-40B4-BE49-F238E27FC236}">
                    <a16:creationId xmlns:a16="http://schemas.microsoft.com/office/drawing/2014/main" id="{989EB151-9A1D-4A94-A4F6-BD1B1B49C02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8C8C5966-0B4C-4608-A3CC-D8908FFBEFF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9196EAE2-3390-470D-AAF1-7A14A82ED3B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73E65333-D6A6-4035-8B4C-8B858340786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latin typeface="Segoe UI"/>
                  <a:cs typeface="Segoe UI" pitchFamily="34" charset="0"/>
                </a:endParaRPr>
              </a:p>
            </p:txBody>
          </p:sp>
          <p:sp>
            <p:nvSpPr>
              <p:cNvPr id="213" name="Oval 212">
                <a:extLst>
                  <a:ext uri="{FF2B5EF4-FFF2-40B4-BE49-F238E27FC236}">
                    <a16:creationId xmlns:a16="http://schemas.microsoft.com/office/drawing/2014/main" id="{2A09C805-63B0-4157-B995-7A9432CD22C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8.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C002F7F1-2777-405F-B572-1639FB8211BA}">
  <ds:schemaRefs>
    <ds:schemaRef ds:uri="http://schemas.microsoft.com/sharepoint/v3/contenttype/forms"/>
  </ds:schemaRefs>
</ds:datastoreItem>
</file>

<file path=customXml/itemProps2.xml><?xml version="1.0" encoding="utf-8"?>
<ds:datastoreItem xmlns:ds="http://schemas.openxmlformats.org/officeDocument/2006/customXml" ds:itemID="{B9DF6FF2-6FB4-4998-BB56-EE7FF8D3F046}">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DB5CC73-2BD8-414E-B9F4-EBAF535800FC}">
  <ds:schemaRefs>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2622</TotalTime>
  <Words>5688</Words>
  <Application>Microsoft Office PowerPoint</Application>
  <PresentationFormat>Widescreen</PresentationFormat>
  <Paragraphs>933</Paragraphs>
  <Slides>26</Slides>
  <Notes>25</Notes>
  <HiddenSlides>1</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26</vt:i4>
      </vt:variant>
    </vt:vector>
  </HeadingPairs>
  <TitlesOfParts>
    <vt:vector size="44" baseType="lpstr">
      <vt:lpstr>Arial</vt:lpstr>
      <vt:lpstr>Calibri</vt:lpstr>
      <vt:lpstr>Calibri Light</vt:lpstr>
      <vt:lpstr>Consolas</vt:lpstr>
      <vt:lpstr>Segoe UI</vt:lpstr>
      <vt:lpstr>Segoe UI Light</vt:lpstr>
      <vt:lpstr>Segoe UI Semibold</vt:lpstr>
      <vt:lpstr>Segoe UI Semilight</vt:lpstr>
      <vt:lpstr>Wingdings</vt:lpstr>
      <vt:lpstr>Analytics Surge</vt:lpstr>
      <vt:lpstr>2_Dynamics 365</vt:lpstr>
      <vt:lpstr>Azure Global</vt:lpstr>
      <vt:lpstr>Office Theme</vt:lpstr>
      <vt:lpstr>1_Analytics Surge</vt:lpstr>
      <vt:lpstr>3_WHITE TEMPLATE</vt:lpstr>
      <vt:lpstr>1_WHITE TEMPLATE</vt:lpstr>
      <vt:lpstr>4_WHITE TEMPLATE</vt:lpstr>
      <vt:lpstr>2_WHITE TEMPLATE</vt:lpstr>
      <vt:lpstr>PowerPoint Presentation</vt:lpstr>
      <vt:lpstr>Agenda</vt:lpstr>
      <vt:lpstr>PowerPoint Presentation</vt:lpstr>
      <vt:lpstr>Backup and restore </vt:lpstr>
      <vt:lpstr>PowerPoint Presentation</vt:lpstr>
      <vt:lpstr>General Purpose High Availability</vt:lpstr>
      <vt:lpstr>Business Critical High Availability</vt:lpstr>
      <vt:lpstr>Demo  Faster failovers with Business critical</vt:lpstr>
      <vt:lpstr>Hyperscale High Availability*</vt:lpstr>
      <vt:lpstr>Knowledge check</vt:lpstr>
      <vt:lpstr>Service tiers – SQL Database and Managed Instance</vt:lpstr>
      <vt:lpstr>What is an Availability Zone?</vt:lpstr>
      <vt:lpstr>Zone redundant database – Business Critical &amp; Premium service tiers</vt:lpstr>
      <vt:lpstr>Zone redundant database – General Purpose service tier</vt:lpstr>
      <vt:lpstr>Service Level Agreement (SLA)</vt:lpstr>
      <vt:lpstr>Active geo-replication vs auto-failover groups</vt:lpstr>
      <vt:lpstr>Active geo-replication vs auto-failover groups</vt:lpstr>
      <vt:lpstr>Demo  Auto-failover groups</vt:lpstr>
      <vt:lpstr>Making the right choices</vt:lpstr>
      <vt:lpstr>Monitoring availability</vt:lpstr>
      <vt:lpstr>PowerPoint Presentation</vt:lpstr>
      <vt:lpstr>Resources</vt:lpstr>
      <vt:lpstr>PowerPoint Presentation</vt:lpstr>
      <vt:lpstr>Extra demos? Hyperscale Serverless</vt:lpstr>
      <vt:lpstr>Backup and restore </vt:lpstr>
      <vt:lpstr>Database availability and consistency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Lisa</dc:creator>
  <cp:lastModifiedBy>Anna</cp:lastModifiedBy>
  <cp:revision>13</cp:revision>
  <dcterms:created xsi:type="dcterms:W3CDTF">2020-08-05T19:07:34Z</dcterms:created>
  <dcterms:modified xsi:type="dcterms:W3CDTF">2020-10-22T02:51:57Z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